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5" r:id="rId4"/>
    <p:sldId id="258" r:id="rId5"/>
    <p:sldId id="259" r:id="rId6"/>
    <p:sldId id="273" r:id="rId7"/>
    <p:sldId id="271" r:id="rId8"/>
    <p:sldId id="261" r:id="rId9"/>
    <p:sldId id="263" r:id="rId10"/>
    <p:sldId id="276" r:id="rId11"/>
    <p:sldId id="277" r:id="rId12"/>
    <p:sldId id="264" r:id="rId13"/>
    <p:sldId id="265" r:id="rId14"/>
    <p:sldId id="266" r:id="rId15"/>
    <p:sldId id="267" r:id="rId16"/>
    <p:sldId id="268" r:id="rId17"/>
    <p:sldId id="269" r:id="rId18"/>
    <p:sldId id="270"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F0EDF85-88E8-432A-AC28-EA30B033CB94}" type="datetimeFigureOut">
              <a:rPr lang="ru-RU" smtClean="0"/>
              <a:pPr/>
              <a:t>16.03.2023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E437C0E-A2F0-44F0-BE68-32A529F2162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0EDF85-88E8-432A-AC28-EA30B033CB94}"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437C0E-A2F0-44F0-BE68-32A529F2162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0EDF85-88E8-432A-AC28-EA30B033CB94}"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437C0E-A2F0-44F0-BE68-32A529F2162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F0EDF85-88E8-432A-AC28-EA30B033CB94}" type="datetimeFigureOut">
              <a:rPr lang="ru-RU" smtClean="0"/>
              <a:pPr/>
              <a:t>16.03.2023</a:t>
            </a:fld>
            <a:endParaRPr lang="ru-RU"/>
          </a:p>
        </p:txBody>
      </p:sp>
      <p:sp>
        <p:nvSpPr>
          <p:cNvPr id="9" name="Номер слайда 8"/>
          <p:cNvSpPr>
            <a:spLocks noGrp="1"/>
          </p:cNvSpPr>
          <p:nvPr>
            <p:ph type="sldNum" sz="quarter" idx="15"/>
          </p:nvPr>
        </p:nvSpPr>
        <p:spPr/>
        <p:txBody>
          <a:bodyPr rtlCol="0"/>
          <a:lstStyle/>
          <a:p>
            <a:fld id="{BE437C0E-A2F0-44F0-BE68-32A529F2162D}"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F0EDF85-88E8-432A-AC28-EA30B033CB94}" type="datetimeFigureOut">
              <a:rPr lang="ru-RU" smtClean="0"/>
              <a:pPr/>
              <a:t>16.03.2023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E437C0E-A2F0-44F0-BE68-32A529F2162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F0EDF85-88E8-432A-AC28-EA30B033CB94}"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437C0E-A2F0-44F0-BE68-32A529F2162D}"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F0EDF85-88E8-432A-AC28-EA30B033CB94}" type="datetimeFigureOut">
              <a:rPr lang="ru-RU" smtClean="0"/>
              <a:pPr/>
              <a:t>16.03.2023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437C0E-A2F0-44F0-BE68-32A529F2162D}"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F0EDF85-88E8-432A-AC28-EA30B033CB94}" type="datetimeFigureOut">
              <a:rPr lang="ru-RU" smtClean="0"/>
              <a:pPr/>
              <a:t>16.03.2023</a:t>
            </a:fld>
            <a:endParaRPr lang="ru-RU"/>
          </a:p>
        </p:txBody>
      </p:sp>
      <p:sp>
        <p:nvSpPr>
          <p:cNvPr id="7" name="Номер слайда 6"/>
          <p:cNvSpPr>
            <a:spLocks noGrp="1"/>
          </p:cNvSpPr>
          <p:nvPr>
            <p:ph type="sldNum" sz="quarter" idx="11"/>
          </p:nvPr>
        </p:nvSpPr>
        <p:spPr/>
        <p:txBody>
          <a:bodyPr rtlCol="0"/>
          <a:lstStyle/>
          <a:p>
            <a:fld id="{BE437C0E-A2F0-44F0-BE68-32A529F2162D}"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0EDF85-88E8-432A-AC28-EA30B033CB94}" type="datetimeFigureOut">
              <a:rPr lang="ru-RU" smtClean="0"/>
              <a:pPr/>
              <a:t>16.03.2023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437C0E-A2F0-44F0-BE68-32A529F2162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F0EDF85-88E8-432A-AC28-EA30B033CB94}" type="datetimeFigureOut">
              <a:rPr lang="ru-RU" smtClean="0"/>
              <a:pPr/>
              <a:t>16.03.2023</a:t>
            </a:fld>
            <a:endParaRPr lang="ru-RU"/>
          </a:p>
        </p:txBody>
      </p:sp>
      <p:sp>
        <p:nvSpPr>
          <p:cNvPr id="22" name="Номер слайда 21"/>
          <p:cNvSpPr>
            <a:spLocks noGrp="1"/>
          </p:cNvSpPr>
          <p:nvPr>
            <p:ph type="sldNum" sz="quarter" idx="15"/>
          </p:nvPr>
        </p:nvSpPr>
        <p:spPr/>
        <p:txBody>
          <a:bodyPr rtlCol="0"/>
          <a:lstStyle/>
          <a:p>
            <a:fld id="{BE437C0E-A2F0-44F0-BE68-32A529F2162D}"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F0EDF85-88E8-432A-AC28-EA30B033CB94}" type="datetimeFigureOut">
              <a:rPr lang="ru-RU" smtClean="0"/>
              <a:pPr/>
              <a:t>16.03.2023</a:t>
            </a:fld>
            <a:endParaRPr lang="ru-RU"/>
          </a:p>
        </p:txBody>
      </p:sp>
      <p:sp>
        <p:nvSpPr>
          <p:cNvPr id="18" name="Номер слайда 17"/>
          <p:cNvSpPr>
            <a:spLocks noGrp="1"/>
          </p:cNvSpPr>
          <p:nvPr>
            <p:ph type="sldNum" sz="quarter" idx="11"/>
          </p:nvPr>
        </p:nvSpPr>
        <p:spPr/>
        <p:txBody>
          <a:bodyPr rtlCol="0"/>
          <a:lstStyle/>
          <a:p>
            <a:fld id="{BE437C0E-A2F0-44F0-BE68-32A529F2162D}"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F0EDF85-88E8-432A-AC28-EA30B033CB94}" type="datetimeFigureOut">
              <a:rPr lang="ru-RU" smtClean="0"/>
              <a:pPr/>
              <a:t>16.03.2023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E437C0E-A2F0-44F0-BE68-32A529F2162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4400" i="1" dirty="0" smtClean="0">
                <a:latin typeface="Times New Roman" pitchFamily="18" charset="0"/>
                <a:cs typeface="Times New Roman" pitchFamily="18" charset="0"/>
              </a:rPr>
              <a:t>Морфология насекомых</a:t>
            </a:r>
            <a:endParaRPr lang="ru-RU" sz="4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28596" y="428604"/>
            <a:ext cx="8258204" cy="5578687"/>
          </a:xfrm>
        </p:spPr>
        <p:txBody>
          <a:bodyPr>
            <a:normAutofit/>
          </a:bodyPr>
          <a:lstStyle/>
          <a:p>
            <a:pPr marL="0" indent="256032">
              <a:lnSpc>
                <a:spcPct val="110000"/>
              </a:lnSpc>
              <a:buNone/>
            </a:pPr>
            <a:r>
              <a:rPr lang="ru-RU" dirty="0" smtClean="0">
                <a:latin typeface="Times New Roman" pitchFamily="18" charset="0"/>
                <a:cs typeface="Times New Roman" pitchFamily="18" charset="0"/>
              </a:rPr>
              <a:t>Насекомые с грызущим ротовым аппаратом могут грубо объедать листья (саранча, колорадский жук, боярышница), выгрызать отверстия (совки, листоеды), </a:t>
            </a:r>
            <a:r>
              <a:rPr lang="ru-RU" dirty="0" err="1" smtClean="0">
                <a:latin typeface="Times New Roman" pitchFamily="18" charset="0"/>
                <a:cs typeface="Times New Roman" pitchFamily="18" charset="0"/>
              </a:rPr>
              <a:t>скелетировать</a:t>
            </a:r>
            <a:r>
              <a:rPr lang="ru-RU" dirty="0" smtClean="0">
                <a:latin typeface="Times New Roman" pitchFamily="18" charset="0"/>
                <a:cs typeface="Times New Roman" pitchFamily="18" charset="0"/>
              </a:rPr>
              <a:t> листья, уничтожая мякоть, не трогая при этом жилки (яблонная моль, вишневый слизистый пилильщик), минировать листовую пластинку, выедая ходы различного вида в паренхиме (сиреневая моль-пестрянка, тополевая моль), фигурно объедать, выполняя небольшие </a:t>
            </a:r>
            <a:r>
              <a:rPr lang="ru-RU" dirty="0" err="1" smtClean="0">
                <a:latin typeface="Times New Roman" pitchFamily="18" charset="0"/>
                <a:cs typeface="Times New Roman" pitchFamily="18" charset="0"/>
              </a:rPr>
              <a:t>погрызы</a:t>
            </a:r>
            <a:r>
              <a:rPr lang="ru-RU" dirty="0" smtClean="0">
                <a:latin typeface="Times New Roman" pitchFamily="18" charset="0"/>
                <a:cs typeface="Times New Roman" pitchFamily="18" charset="0"/>
              </a:rPr>
              <a:t> одинаковой формы по краям листовой пластины (клубеньковые долгоносики, бороздчатый долгоносик), выедать небольшие язвочки (блошки), прогрызать окошечки, не разрушая верхний эпидермис и т.д. </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357158" y="214290"/>
            <a:ext cx="8572560" cy="6500858"/>
          </a:xfrm>
        </p:spPr>
        <p:txBody>
          <a:bodyPr>
            <a:normAutofit fontScale="92500" lnSpcReduction="10000"/>
          </a:bodyPr>
          <a:lstStyle/>
          <a:p>
            <a:pPr marL="0" indent="256032">
              <a:lnSpc>
                <a:spcPct val="120000"/>
              </a:lnSpc>
              <a:spcBef>
                <a:spcPts val="0"/>
              </a:spcBef>
              <a:buNone/>
            </a:pPr>
            <a:r>
              <a:rPr lang="ru-RU" dirty="0" smtClean="0">
                <a:latin typeface="Times New Roman" pitchFamily="18" charset="0"/>
                <a:cs typeface="Times New Roman" pitchFamily="18" charset="0"/>
              </a:rPr>
              <a:t>Личинки жуков щелкунов (проволочники) объедают корневую систему растений и высеянные в почву семена, прогрызают ходы в корнеплодах и клубнях. Личинки хлебных пилильщиков прогрызают ходы в стеблях злаков, гусеницы озимой совки подгрызают всходы различных растений. многие грызущие насекомые специализируются на повреждении генеративных органов (цветоеды, плодожорки, зерновки). Насекомые с колюще-сосущем ротовым аппаратом (клопы, тли, </a:t>
            </a:r>
            <a:r>
              <a:rPr lang="ru-RU" dirty="0" err="1" smtClean="0">
                <a:latin typeface="Times New Roman" pitchFamily="18" charset="0"/>
                <a:cs typeface="Times New Roman" pitchFamily="18" charset="0"/>
              </a:rPr>
              <a:t>трипсы</a:t>
            </a:r>
            <a:r>
              <a:rPr lang="ru-RU" dirty="0" smtClean="0">
                <a:latin typeface="Times New Roman" pitchFamily="18" charset="0"/>
                <a:cs typeface="Times New Roman" pitchFamily="18" charset="0"/>
              </a:rPr>
              <a:t>) высасывают соки из различных тканей растений. при этом может отмечаться изменений окраски, деформация листьев и других повреждаемых органов, </a:t>
            </a:r>
            <a:r>
              <a:rPr lang="ru-RU" dirty="0" err="1" smtClean="0">
                <a:latin typeface="Times New Roman" pitchFamily="18" charset="0"/>
                <a:cs typeface="Times New Roman" pitchFamily="18" charset="0"/>
              </a:rPr>
              <a:t>галлообразование</a:t>
            </a:r>
            <a:r>
              <a:rPr lang="ru-RU" dirty="0" smtClean="0">
                <a:latin typeface="Times New Roman" pitchFamily="18" charset="0"/>
                <a:cs typeface="Times New Roman" pitchFamily="18" charset="0"/>
              </a:rPr>
              <a:t>, то есть разрастание тканей в виде различной формы вздутий из-за действия некоторых ферментов, содержащихся в слюне насекомых. Кроме того, многие колюще-сосущие вредителя являются переносчиками опасных вирусных болезней растений. Насекомые с сосущим ротовым аппаратом (бабочки) сами повреждений растениям наносить не могут, так как питаются нектаром цветков. Вредят только их личинки – гусеницы. </a:t>
            </a: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329642" cy="857256"/>
          </a:xfrm>
        </p:spPr>
        <p:txBody>
          <a:bodyPr>
            <a:noAutofit/>
          </a:bodyPr>
          <a:lstStyle/>
          <a:p>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a:r>
            <a:br>
              <a:rPr lang="ru-RU" sz="28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Грудь</a:t>
            </a:r>
            <a:endParaRPr lang="ru-RU" sz="3600" b="1"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28596" y="1571612"/>
            <a:ext cx="8258204" cy="4554551"/>
          </a:xfrm>
        </p:spPr>
        <p:txBody>
          <a:bodyPr>
            <a:normAutofit/>
          </a:bodyPr>
          <a:lstStyle/>
          <a:p>
            <a:pPr marL="0" indent="342900">
              <a:spcBef>
                <a:spcPts val="0"/>
              </a:spcBef>
              <a:buNone/>
            </a:pPr>
            <a:r>
              <a:rPr lang="ru-RU" dirty="0" smtClean="0">
                <a:latin typeface="Times New Roman" pitchFamily="18" charset="0"/>
                <a:cs typeface="Times New Roman" pitchFamily="18" charset="0"/>
              </a:rPr>
              <a:t>Грудь </a:t>
            </a:r>
            <a:r>
              <a:rPr lang="ru-RU" dirty="0">
                <a:latin typeface="Times New Roman" pitchFamily="18" charset="0"/>
                <a:cs typeface="Times New Roman" pitchFamily="18" charset="0"/>
              </a:rPr>
              <a:t>насекомых состоит из трех члеников: </a:t>
            </a:r>
            <a:r>
              <a:rPr lang="ru-RU" dirty="0" err="1">
                <a:latin typeface="Times New Roman" pitchFamily="18" charset="0"/>
                <a:cs typeface="Times New Roman" pitchFamily="18" charset="0"/>
              </a:rPr>
              <a:t>переднегруди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среднегруди</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заднегруди</a:t>
            </a:r>
            <a:r>
              <a:rPr lang="ru-RU" dirty="0">
                <a:latin typeface="Times New Roman" pitchFamily="18" charset="0"/>
                <a:cs typeface="Times New Roman" pitchFamily="18" charset="0"/>
              </a:rPr>
              <a:t>. В каждом членике различают четыре части, или склерита: сверху - спинку (</a:t>
            </a:r>
            <a:r>
              <a:rPr lang="ru-RU" dirty="0" err="1">
                <a:latin typeface="Times New Roman" pitchFamily="18" charset="0"/>
                <a:cs typeface="Times New Roman" pitchFamily="18" charset="0"/>
              </a:rPr>
              <a:t>тергит</a:t>
            </a:r>
            <a:r>
              <a:rPr lang="ru-RU" dirty="0">
                <a:latin typeface="Times New Roman" pitchFamily="18" charset="0"/>
                <a:cs typeface="Times New Roman" pitchFamily="18" charset="0"/>
              </a:rPr>
              <a:t>), снизу - грудь (стернит) и сбоку каждой стороны - боковые пластинки (</a:t>
            </a:r>
            <a:r>
              <a:rPr lang="ru-RU" dirty="0" err="1">
                <a:latin typeface="Times New Roman" pitchFamily="18" charset="0"/>
                <a:cs typeface="Times New Roman" pitchFamily="18" charset="0"/>
              </a:rPr>
              <a:t>плейриты</a:t>
            </a:r>
            <a:r>
              <a:rPr lang="ru-RU" dirty="0">
                <a:latin typeface="Times New Roman" pitchFamily="18" charset="0"/>
                <a:cs typeface="Times New Roman" pitchFamily="18" charset="0"/>
              </a:rPr>
              <a:t>). От члеников груди отходят придатки - ноги и крылья</a:t>
            </a:r>
            <a:r>
              <a:rPr lang="ru-RU" dirty="0" smtClean="0">
                <a:latin typeface="Times New Roman" pitchFamily="18" charset="0"/>
                <a:cs typeface="Times New Roman" pitchFamily="18" charset="0"/>
              </a:rPr>
              <a:t>.</a:t>
            </a:r>
          </a:p>
          <a:p>
            <a:endParaRPr lang="ru-RU" dirty="0"/>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latin typeface="Times New Roman" pitchFamily="18" charset="0"/>
                <a:cs typeface="Times New Roman" pitchFamily="18" charset="0"/>
              </a:rPr>
              <a:t>Ноги</a:t>
            </a:r>
            <a:br>
              <a:rPr lang="ru-RU" b="1" i="1" dirty="0" smtClean="0">
                <a:latin typeface="Times New Roman" pitchFamily="18" charset="0"/>
                <a:cs typeface="Times New Roman" pitchFamily="18" charset="0"/>
              </a:rPr>
            </a:br>
            <a:endParaRPr lang="ru-RU" b="1"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357158" y="1357298"/>
            <a:ext cx="8286808" cy="5116654"/>
          </a:xfrm>
        </p:spPr>
        <p:txBody>
          <a:bodyPr>
            <a:normAutofit/>
          </a:bodyPr>
          <a:lstStyle/>
          <a:p>
            <a:pPr marL="0" indent="342900">
              <a:lnSpc>
                <a:spcPct val="110000"/>
              </a:lnSpc>
              <a:spcBef>
                <a:spcPts val="0"/>
              </a:spcBef>
              <a:buNone/>
            </a:pPr>
            <a:r>
              <a:rPr lang="ru-RU" sz="2800" dirty="0" smtClean="0">
                <a:latin typeface="Times New Roman" pitchFamily="18" charset="0"/>
                <a:cs typeface="Times New Roman" pitchFamily="18" charset="0"/>
              </a:rPr>
              <a:t>У </a:t>
            </a:r>
            <a:r>
              <a:rPr lang="ru-RU" sz="2800" dirty="0">
                <a:latin typeface="Times New Roman" pitchFamily="18" charset="0"/>
                <a:cs typeface="Times New Roman" pitchFamily="18" charset="0"/>
              </a:rPr>
              <a:t>насекомых ноги находятся с нижней стороны груди в количестве трех пар. Каждый членик груди несет по паре ног. Нога состоит из тазика, сочленяющегося с грудью, </a:t>
            </a:r>
            <a:r>
              <a:rPr lang="ru-RU" sz="2800" dirty="0" err="1">
                <a:latin typeface="Times New Roman" pitchFamily="18" charset="0"/>
                <a:cs typeface="Times New Roman" pitchFamily="18" charset="0"/>
              </a:rPr>
              <a:t>вертлуга</a:t>
            </a:r>
            <a:r>
              <a:rPr lang="ru-RU" sz="2800" dirty="0">
                <a:latin typeface="Times New Roman" pitchFamily="18" charset="0"/>
                <a:cs typeface="Times New Roman" pitchFamily="18" charset="0"/>
              </a:rPr>
              <a:t>, бедра, голени и лапки. Лапка имеет 1 - 5 члеников, последний из них имеет два коготка.</a:t>
            </a:r>
          </a:p>
          <a:p>
            <a:pPr marL="0" indent="342900">
              <a:lnSpc>
                <a:spcPct val="110000"/>
              </a:lnSpc>
              <a:spcBef>
                <a:spcPts val="0"/>
              </a:spcBef>
              <a:buNone/>
            </a:pPr>
            <a:r>
              <a:rPr lang="ru-RU" sz="2800" dirty="0">
                <a:latin typeface="Times New Roman" pitchFamily="18" charset="0"/>
                <a:cs typeface="Times New Roman" pitchFamily="18" charset="0"/>
              </a:rPr>
              <a:t>В зависимости от условий жизни у насекомых встречаются разные типы ног: ходильные, </a:t>
            </a:r>
            <a:r>
              <a:rPr lang="ru-RU" sz="2800" dirty="0" err="1">
                <a:latin typeface="Times New Roman" pitchFamily="18" charset="0"/>
                <a:cs typeface="Times New Roman" pitchFamily="18" charset="0"/>
              </a:rPr>
              <a:t>бегательные</a:t>
            </a:r>
            <a:r>
              <a:rPr lang="ru-RU" sz="2800" dirty="0">
                <a:latin typeface="Times New Roman" pitchFamily="18" charset="0"/>
                <a:cs typeface="Times New Roman" pitchFamily="18" charset="0"/>
              </a:rPr>
              <a:t>, прыгательные, копательные и хватательные.</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ипы ног.png"/>
          <p:cNvPicPr>
            <a:picLocks noGrp="1" noChangeAspect="1"/>
          </p:cNvPicPr>
          <p:nvPr>
            <p:ph sz="quarter" idx="1"/>
          </p:nvPr>
        </p:nvPicPr>
        <p:blipFill>
          <a:blip r:embed="rId2"/>
          <a:stretch>
            <a:fillRect/>
          </a:stretch>
        </p:blipFill>
        <p:spPr>
          <a:xfrm>
            <a:off x="702722" y="785794"/>
            <a:ext cx="7941243" cy="557216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latin typeface="Times New Roman" pitchFamily="18" charset="0"/>
                <a:cs typeface="Times New Roman" pitchFamily="18" charset="0"/>
              </a:rPr>
              <a:t>Крылья</a:t>
            </a:r>
            <a:br>
              <a:rPr lang="ru-RU" b="1" i="1" dirty="0" smtClean="0">
                <a:latin typeface="Times New Roman" pitchFamily="18" charset="0"/>
                <a:cs typeface="Times New Roman" pitchFamily="18" charset="0"/>
              </a:rPr>
            </a:br>
            <a:endParaRPr lang="ru-RU" b="1"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285720" y="1071546"/>
            <a:ext cx="8643998" cy="5500726"/>
          </a:xfrm>
        </p:spPr>
        <p:txBody>
          <a:bodyPr>
            <a:normAutofit fontScale="40000" lnSpcReduction="20000"/>
          </a:bodyPr>
          <a:lstStyle/>
          <a:p>
            <a:pPr marL="0" indent="342900">
              <a:lnSpc>
                <a:spcPct val="120000"/>
              </a:lnSpc>
              <a:spcBef>
                <a:spcPts val="0"/>
              </a:spcBef>
              <a:buNone/>
            </a:pPr>
            <a:r>
              <a:rPr lang="ru-RU" sz="4900" dirty="0" smtClean="0">
                <a:latin typeface="Times New Roman" pitchFamily="18" charset="0"/>
                <a:cs typeface="Times New Roman" pitchFamily="18" charset="0"/>
              </a:rPr>
              <a:t>Крылья </a:t>
            </a:r>
            <a:r>
              <a:rPr lang="ru-RU" sz="4900" dirty="0">
                <a:latin typeface="Times New Roman" pitchFamily="18" charset="0"/>
                <a:cs typeface="Times New Roman" pitchFamily="18" charset="0"/>
              </a:rPr>
              <a:t>представляют парные выросты или складки кожи, расположенные по бокам груди. Как правило, крыльев бывает две пары: передние крылья расположены на </a:t>
            </a:r>
            <a:r>
              <a:rPr lang="ru-RU" sz="4900" dirty="0" err="1">
                <a:latin typeface="Times New Roman" pitchFamily="18" charset="0"/>
                <a:cs typeface="Times New Roman" pitchFamily="18" charset="0"/>
              </a:rPr>
              <a:t>среднегруди</a:t>
            </a:r>
            <a:r>
              <a:rPr lang="ru-RU" sz="4900" dirty="0">
                <a:latin typeface="Times New Roman" pitchFamily="18" charset="0"/>
                <a:cs typeface="Times New Roman" pitchFamily="18" charset="0"/>
              </a:rPr>
              <a:t> и задние крылья - на </a:t>
            </a:r>
            <a:r>
              <a:rPr lang="ru-RU" sz="4900" dirty="0" err="1">
                <a:latin typeface="Times New Roman" pitchFamily="18" charset="0"/>
                <a:cs typeface="Times New Roman" pitchFamily="18" charset="0"/>
              </a:rPr>
              <a:t>заднегруди</a:t>
            </a:r>
            <a:r>
              <a:rPr lang="ru-RU" sz="4900" dirty="0">
                <a:latin typeface="Times New Roman" pitchFamily="18" charset="0"/>
                <a:cs typeface="Times New Roman" pitchFamily="18" charset="0"/>
              </a:rPr>
              <a:t>. Иногда крылья совсем отсутствуют (вши, блохи, пухоеды) или укорочены и поэтому непригодны для полета (постельный клоп, черный таракан). Имеются насекомые с одной парой крыльев, а вторая пара видоизменена в придатки (мухи).</a:t>
            </a:r>
          </a:p>
          <a:p>
            <a:pPr marL="0" indent="342900">
              <a:lnSpc>
                <a:spcPct val="120000"/>
              </a:lnSpc>
              <a:spcBef>
                <a:spcPts val="0"/>
              </a:spcBef>
              <a:buNone/>
            </a:pPr>
            <a:r>
              <a:rPr lang="ru-RU" sz="4900" dirty="0" smtClean="0">
                <a:latin typeface="Times New Roman" pitchFamily="18" charset="0"/>
                <a:cs typeface="Times New Roman" pitchFamily="18" charset="0"/>
              </a:rPr>
              <a:t>Крылья </a:t>
            </a:r>
            <a:r>
              <a:rPr lang="ru-RU" sz="4900" dirty="0">
                <a:latin typeface="Times New Roman" pitchFamily="18" charset="0"/>
                <a:cs typeface="Times New Roman" pitchFamily="18" charset="0"/>
              </a:rPr>
              <a:t>могут быть перепончатыми, кожистыми или роговыми. У насекомых, имеющих две пары крыльев, они бывают однородными или разнородными. Бабочки и перепончатокрылые насекомые имеют однородные крылья. Крылья бабочек покрыты чешуйками. Жуки, прямокрылые и </a:t>
            </a:r>
            <a:r>
              <a:rPr lang="ru-RU" sz="4900" dirty="0" err="1">
                <a:latin typeface="Times New Roman" pitchFamily="18" charset="0"/>
                <a:cs typeface="Times New Roman" pitchFamily="18" charset="0"/>
              </a:rPr>
              <a:t>полужесткокрылые</a:t>
            </a:r>
            <a:r>
              <a:rPr lang="ru-RU" sz="4900" dirty="0">
                <a:latin typeface="Times New Roman" pitchFamily="18" charset="0"/>
                <a:cs typeface="Times New Roman" pitchFamily="18" charset="0"/>
              </a:rPr>
              <a:t> имеют две пары разнородных крыльев. У жуков и прямокрылых передние крылья утолщены и превратились в надкрылья, служащие для защиты нежных задних крыльев и брюшка. У </a:t>
            </a:r>
            <a:r>
              <a:rPr lang="ru-RU" sz="4900" dirty="0" err="1">
                <a:latin typeface="Times New Roman" pitchFamily="18" charset="0"/>
                <a:cs typeface="Times New Roman" pitchFamily="18" charset="0"/>
              </a:rPr>
              <a:t>полужесткокрылых</a:t>
            </a:r>
            <a:r>
              <a:rPr lang="ru-RU" sz="4900" dirty="0">
                <a:latin typeface="Times New Roman" pitchFamily="18" charset="0"/>
                <a:cs typeface="Times New Roman" pitchFamily="18" charset="0"/>
              </a:rPr>
              <a:t> (клопы) передние крылья у основания кожистые, а к вершине перепончатые; задние крылья перепончатые.</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крылья.jpg"/>
          <p:cNvPicPr>
            <a:picLocks noGrp="1" noChangeAspect="1"/>
          </p:cNvPicPr>
          <p:nvPr>
            <p:ph sz="quarter" idx="1"/>
          </p:nvPr>
        </p:nvPicPr>
        <p:blipFill>
          <a:blip r:embed="rId2"/>
          <a:stretch>
            <a:fillRect/>
          </a:stretch>
        </p:blipFill>
        <p:spPr>
          <a:xfrm>
            <a:off x="428596" y="391296"/>
            <a:ext cx="8072494" cy="605437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latin typeface="Times New Roman" pitchFamily="18" charset="0"/>
                <a:cs typeface="Times New Roman" pitchFamily="18" charset="0"/>
              </a:rPr>
              <a:t>Брюшко</a:t>
            </a:r>
            <a:r>
              <a:rPr lang="ru-RU" i="1" dirty="0" smtClean="0">
                <a:latin typeface="Times New Roman" pitchFamily="18" charset="0"/>
                <a:cs typeface="Times New Roman" pitchFamily="18" charset="0"/>
              </a:rPr>
              <a:t/>
            </a:r>
            <a:br>
              <a:rPr lang="ru-RU" i="1" dirty="0" smtClean="0">
                <a:latin typeface="Times New Roman" pitchFamily="18" charset="0"/>
                <a:cs typeface="Times New Roman" pitchFamily="18" charset="0"/>
              </a:rPr>
            </a:br>
            <a:endParaRPr lang="ru-RU"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28596" y="1000108"/>
            <a:ext cx="8258204" cy="5126055"/>
          </a:xfrm>
        </p:spPr>
        <p:txBody>
          <a:bodyPr>
            <a:normAutofit fontScale="925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противоположность груди, которая у взрослых насекомых обычно снабжена твердым скелетом и заполнена мускулатурой, брюшко содержит главным образом внутренности и обладает мягкими покровами и слабой мускулатурой. Брюшко имеет различное число члеников - от .11 до 5, скелет каждого членика состоит из двух полуколец - </a:t>
            </a:r>
            <a:r>
              <a:rPr lang="ru-RU" dirty="0" err="1">
                <a:latin typeface="Times New Roman" pitchFamily="18" charset="0"/>
                <a:cs typeface="Times New Roman" pitchFamily="18" charset="0"/>
              </a:rPr>
              <a:t>тергита</a:t>
            </a:r>
            <a:r>
              <a:rPr lang="ru-RU" dirty="0">
                <a:latin typeface="Times New Roman" pitchFamily="18" charset="0"/>
                <a:cs typeface="Times New Roman" pitchFamily="18" charset="0"/>
              </a:rPr>
              <a:t> (верхнего) и стернита (нижнего). По форме брюшко бывает сидячее, </a:t>
            </a:r>
            <a:r>
              <a:rPr lang="ru-RU" dirty="0" err="1">
                <a:latin typeface="Times New Roman" pitchFamily="18" charset="0"/>
                <a:cs typeface="Times New Roman" pitchFamily="18" charset="0"/>
              </a:rPr>
              <a:t>широкостебельчатое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длинностебельчатое</a:t>
            </a:r>
            <a:r>
              <a:rPr lang="ru-RU" dirty="0">
                <a:latin typeface="Times New Roman" pitchFamily="18" charset="0"/>
                <a:cs typeface="Times New Roman" pitchFamily="18" charset="0"/>
              </a:rPr>
              <a:t> и висячее.</a:t>
            </a:r>
          </a:p>
          <a:p>
            <a:pPr marL="0" indent="342900">
              <a:lnSpc>
                <a:spcPct val="120000"/>
              </a:lnSpc>
              <a:spcBef>
                <a:spcPts val="0"/>
              </a:spcBef>
              <a:buNone/>
            </a:pPr>
            <a:r>
              <a:rPr lang="ru-RU" dirty="0">
                <a:latin typeface="Times New Roman" pitchFamily="18" charset="0"/>
                <a:cs typeface="Times New Roman" pitchFamily="18" charset="0"/>
              </a:rPr>
              <a:t>На VIII и IX сегментах брюшка находятся наружные половые придатки, или гениталии; к их числу относится у самца </a:t>
            </a:r>
            <a:r>
              <a:rPr lang="ru-RU" dirty="0" err="1">
                <a:latin typeface="Times New Roman" pitchFamily="18" charset="0"/>
                <a:cs typeface="Times New Roman" pitchFamily="18" charset="0"/>
              </a:rPr>
              <a:t>копулятивный</a:t>
            </a:r>
            <a:r>
              <a:rPr lang="ru-RU" dirty="0">
                <a:latin typeface="Times New Roman" pitchFamily="18" charset="0"/>
                <a:cs typeface="Times New Roman" pitchFamily="18" charset="0"/>
              </a:rPr>
              <a:t> орган, а у самки - яйцеклад.</a:t>
            </a:r>
          </a:p>
          <a:p>
            <a:pPr marL="0" indent="342900">
              <a:lnSpc>
                <a:spcPct val="120000"/>
              </a:lnSpc>
              <a:spcBef>
                <a:spcPts val="0"/>
              </a:spcBef>
              <a:buNone/>
            </a:pPr>
            <a:r>
              <a:rPr lang="ru-RU" dirty="0">
                <a:latin typeface="Times New Roman" pitchFamily="18" charset="0"/>
                <a:cs typeface="Times New Roman" pitchFamily="18" charset="0"/>
              </a:rPr>
              <a:t>Брюшко у ряда видов насекомых имеет придатки, которые являются видоизменениями брюшных конечностей; к ним относятся </a:t>
            </a:r>
            <a:r>
              <a:rPr lang="ru-RU" dirty="0" err="1">
                <a:latin typeface="Times New Roman" pitchFamily="18" charset="0"/>
                <a:cs typeface="Times New Roman" pitchFamily="18" charset="0"/>
              </a:rPr>
              <a:t>церки</a:t>
            </a:r>
            <a:r>
              <a:rPr lang="ru-RU" dirty="0">
                <a:latin typeface="Times New Roman" pitchFamily="18" charset="0"/>
                <a:cs typeface="Times New Roman" pitchFamily="18" charset="0"/>
              </a:rPr>
              <a:t> (на XI - X сегментах) и </a:t>
            </a:r>
            <a:r>
              <a:rPr lang="ru-RU" dirty="0" err="1">
                <a:latin typeface="Times New Roman" pitchFamily="18" charset="0"/>
                <a:cs typeface="Times New Roman" pitchFamily="18" charset="0"/>
              </a:rPr>
              <a:t>грифельки</a:t>
            </a:r>
            <a:r>
              <a:rPr lang="ru-RU" dirty="0">
                <a:latin typeface="Times New Roman" pitchFamily="18" charset="0"/>
                <a:cs typeface="Times New Roman" pitchFamily="18" charset="0"/>
              </a:rPr>
              <a:t> (на IX сегменте).</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рюшко.jpg"/>
          <p:cNvPicPr>
            <a:picLocks noGrp="1" noChangeAspect="1"/>
          </p:cNvPicPr>
          <p:nvPr>
            <p:ph sz="quarter" idx="1"/>
          </p:nvPr>
        </p:nvPicPr>
        <p:blipFill>
          <a:blip r:embed="rId2"/>
          <a:stretch>
            <a:fillRect/>
          </a:stretch>
        </p:blipFill>
        <p:spPr>
          <a:xfrm>
            <a:off x="522076" y="142852"/>
            <a:ext cx="8621924" cy="645802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28596" y="357166"/>
            <a:ext cx="8501122" cy="6215106"/>
          </a:xfrm>
        </p:spPr>
        <p:txBody>
          <a:bodyPr>
            <a:normAutofit fontScale="92500" lnSpcReduction="20000"/>
          </a:bodyPr>
          <a:lstStyle/>
          <a:p>
            <a:pPr marL="0" indent="256032">
              <a:spcBef>
                <a:spcPts val="0"/>
              </a:spcBef>
              <a:buNone/>
            </a:pPr>
            <a:r>
              <a:rPr lang="ru-RU" b="1" dirty="0" smtClean="0">
                <a:latin typeface="Times New Roman" pitchFamily="18" charset="0"/>
                <a:cs typeface="Times New Roman" pitchFamily="18" charset="0"/>
              </a:rPr>
              <a:t>Кровеносная система </a:t>
            </a:r>
            <a:r>
              <a:rPr lang="ru-RU" dirty="0" smtClean="0">
                <a:latin typeface="Times New Roman" pitchFamily="18" charset="0"/>
                <a:cs typeface="Times New Roman" pitchFamily="18" charset="0"/>
              </a:rPr>
              <a:t>насекомых представлена следующими органами: аорта, спинной сосуд или сердце, крыловидные мышцы. Кровеносная системы незамкнутая. </a:t>
            </a:r>
            <a:endParaRPr lang="ru-RU" dirty="0" smtClean="0">
              <a:latin typeface="Times New Roman" pitchFamily="18" charset="0"/>
              <a:cs typeface="Times New Roman" pitchFamily="18" charset="0"/>
            </a:endParaRPr>
          </a:p>
          <a:p>
            <a:pPr marL="0" indent="256032">
              <a:spcBef>
                <a:spcPts val="0"/>
              </a:spcBef>
              <a:buNone/>
            </a:pPr>
            <a:r>
              <a:rPr lang="ru-RU" b="1" dirty="0" smtClean="0">
                <a:latin typeface="Times New Roman" pitchFamily="18" charset="0"/>
                <a:cs typeface="Times New Roman" pitchFamily="18" charset="0"/>
              </a:rPr>
              <a:t>Пищеварительная </a:t>
            </a:r>
            <a:r>
              <a:rPr lang="ru-RU" b="1" dirty="0" smtClean="0">
                <a:latin typeface="Times New Roman" pitchFamily="18" charset="0"/>
                <a:cs typeface="Times New Roman" pitchFamily="18" charset="0"/>
              </a:rPr>
              <a:t>система </a:t>
            </a:r>
            <a:r>
              <a:rPr lang="ru-RU" dirty="0" smtClean="0">
                <a:latin typeface="Times New Roman" pitchFamily="18" charset="0"/>
                <a:cs typeface="Times New Roman" pitchFamily="18" charset="0"/>
              </a:rPr>
              <a:t>включает ротовое отверстие, глотку, пищевод, резервуар слюнной железы, слюнную железу, зоб, мышечный желудок, слепые отростки, среднюю кишку, </a:t>
            </a:r>
            <a:r>
              <a:rPr lang="ru-RU" dirty="0" err="1" smtClean="0">
                <a:latin typeface="Times New Roman" pitchFamily="18" charset="0"/>
                <a:cs typeface="Times New Roman" pitchFamily="18" charset="0"/>
              </a:rPr>
              <a:t>мальпигиевы</a:t>
            </a:r>
            <a:r>
              <a:rPr lang="ru-RU" dirty="0" smtClean="0">
                <a:latin typeface="Times New Roman" pitchFamily="18" charset="0"/>
                <a:cs typeface="Times New Roman" pitchFamily="18" charset="0"/>
              </a:rPr>
              <a:t> сосуды, толстую кишку, </a:t>
            </a:r>
            <a:r>
              <a:rPr lang="ru-RU" dirty="0" smtClean="0">
                <a:latin typeface="Times New Roman" pitchFamily="18" charset="0"/>
                <a:cs typeface="Times New Roman" pitchFamily="18" charset="0"/>
              </a:rPr>
              <a:t>прямую кишку.</a:t>
            </a:r>
          </a:p>
          <a:p>
            <a:pPr marL="0" indent="256032">
              <a:spcBef>
                <a:spcPts val="0"/>
              </a:spcBef>
              <a:buNone/>
            </a:pPr>
            <a:r>
              <a:rPr lang="ru-RU" sz="2800" b="1" dirty="0" smtClean="0">
                <a:latin typeface="Times New Roman" pitchFamily="18" charset="0"/>
                <a:cs typeface="Times New Roman" pitchFamily="18" charset="0"/>
              </a:rPr>
              <a:t>Дыхательная система</a:t>
            </a:r>
            <a:r>
              <a:rPr lang="ru-RU" sz="2800" dirty="0" smtClean="0">
                <a:latin typeface="Times New Roman" pitchFamily="18" charset="0"/>
                <a:cs typeface="Times New Roman" pitchFamily="18" charset="0"/>
              </a:rPr>
              <a:t>: трахеи, </a:t>
            </a:r>
            <a:r>
              <a:rPr lang="ru-RU" sz="2800" dirty="0" err="1" smtClean="0">
                <a:latin typeface="Times New Roman" pitchFamily="18" charset="0"/>
                <a:cs typeface="Times New Roman" pitchFamily="18" charset="0"/>
              </a:rPr>
              <a:t>трахеолы</a:t>
            </a:r>
            <a:r>
              <a:rPr lang="ru-RU" sz="2800" dirty="0" smtClean="0">
                <a:latin typeface="Times New Roman" pitchFamily="18" charset="0"/>
                <a:cs typeface="Times New Roman" pitchFamily="18" charset="0"/>
              </a:rPr>
              <a:t>, воздушные мешки. </a:t>
            </a:r>
            <a:endParaRPr lang="ru-RU" sz="2800" dirty="0" smtClean="0">
              <a:latin typeface="Times New Roman" pitchFamily="18" charset="0"/>
              <a:cs typeface="Times New Roman" pitchFamily="18" charset="0"/>
            </a:endParaRPr>
          </a:p>
          <a:p>
            <a:pPr marL="0" indent="256032">
              <a:spcBef>
                <a:spcPts val="0"/>
              </a:spcBef>
              <a:buNone/>
            </a:pPr>
            <a:r>
              <a:rPr lang="ru-RU" sz="2800" b="1" dirty="0" smtClean="0">
                <a:latin typeface="Times New Roman" pitchFamily="18" charset="0"/>
                <a:cs typeface="Times New Roman" pitchFamily="18" charset="0"/>
              </a:rPr>
              <a:t>Выделительная </a:t>
            </a:r>
            <a:r>
              <a:rPr lang="ru-RU" sz="2800" b="1" dirty="0" smtClean="0">
                <a:latin typeface="Times New Roman" pitchFamily="18" charset="0"/>
                <a:cs typeface="Times New Roman" pitchFamily="18" charset="0"/>
              </a:rPr>
              <a:t>система</a:t>
            </a:r>
            <a:r>
              <a:rPr lang="ru-RU" sz="2800" dirty="0" smtClean="0">
                <a:latin typeface="Times New Roman" pitchFamily="18" charset="0"/>
                <a:cs typeface="Times New Roman" pitchFamily="18" charset="0"/>
              </a:rPr>
              <a:t> подразделена на 3 группы: экскреторная, экзокринная (секреторная), эндокринная (гормоны); </a:t>
            </a:r>
            <a:endParaRPr lang="ru-RU" sz="2800" dirty="0" smtClean="0">
              <a:latin typeface="Times New Roman" pitchFamily="18" charset="0"/>
              <a:cs typeface="Times New Roman" pitchFamily="18" charset="0"/>
            </a:endParaRPr>
          </a:p>
          <a:p>
            <a:pPr marL="0" indent="256032">
              <a:spcBef>
                <a:spcPts val="0"/>
              </a:spcBef>
              <a:buNone/>
            </a:pPr>
            <a:r>
              <a:rPr lang="ru-RU" sz="2800" b="1" dirty="0" smtClean="0">
                <a:latin typeface="Times New Roman" pitchFamily="18" charset="0"/>
                <a:cs typeface="Times New Roman" pitchFamily="18" charset="0"/>
              </a:rPr>
              <a:t>Половая </a:t>
            </a:r>
            <a:r>
              <a:rPr lang="ru-RU" sz="2800" b="1" dirty="0" smtClean="0">
                <a:latin typeface="Times New Roman" pitchFamily="18" charset="0"/>
                <a:cs typeface="Times New Roman" pitchFamily="18" charset="0"/>
              </a:rPr>
              <a:t>система</a:t>
            </a:r>
            <a:r>
              <a:rPr lang="ru-RU" sz="2800" dirty="0" smtClean="0">
                <a:latin typeface="Times New Roman" pitchFamily="18" charset="0"/>
                <a:cs typeface="Times New Roman" pitchFamily="18" charset="0"/>
              </a:rPr>
              <a:t> у самки </a:t>
            </a:r>
            <a:r>
              <a:rPr lang="ru-RU" sz="2800" dirty="0" err="1" smtClean="0">
                <a:latin typeface="Times New Roman" pitchFamily="18" charset="0"/>
                <a:cs typeface="Times New Roman" pitchFamily="18" charset="0"/>
              </a:rPr>
              <a:t>представленатакими</a:t>
            </a:r>
            <a:r>
              <a:rPr lang="ru-RU" sz="2800" dirty="0" smtClean="0">
                <a:latin typeface="Times New Roman" pitchFamily="18" charset="0"/>
                <a:cs typeface="Times New Roman" pitchFamily="18" charset="0"/>
              </a:rPr>
              <a:t> органами, как яичник, яйцеводы, семяприемник, непарный яйцевод, яйцеклад; у самца – семенники, семяпроводы, </a:t>
            </a:r>
            <a:r>
              <a:rPr lang="ru-RU" sz="2800" dirty="0" err="1" smtClean="0">
                <a:latin typeface="Times New Roman" pitchFamily="18" charset="0"/>
                <a:cs typeface="Times New Roman" pitchFamily="18" charset="0"/>
              </a:rPr>
              <a:t>семяизвергательный</a:t>
            </a:r>
            <a:r>
              <a:rPr lang="ru-RU" sz="2800" dirty="0" smtClean="0">
                <a:latin typeface="Times New Roman" pitchFamily="18" charset="0"/>
                <a:cs typeface="Times New Roman" pitchFamily="18" charset="0"/>
              </a:rPr>
              <a:t> канал, </a:t>
            </a:r>
            <a:r>
              <a:rPr lang="ru-RU" sz="2800" dirty="0" err="1" smtClean="0">
                <a:latin typeface="Times New Roman" pitchFamily="18" charset="0"/>
                <a:cs typeface="Times New Roman" pitchFamily="18" charset="0"/>
              </a:rPr>
              <a:t>копулятивный</a:t>
            </a:r>
            <a:r>
              <a:rPr lang="ru-RU" sz="2800" dirty="0" smtClean="0">
                <a:latin typeface="Times New Roman" pitchFamily="18" charset="0"/>
                <a:cs typeface="Times New Roman" pitchFamily="18" charset="0"/>
              </a:rPr>
              <a:t> орган, придаточные половые железы. </a:t>
            </a:r>
            <a:endParaRPr lang="ru-RU" sz="2800" dirty="0" smtClean="0">
              <a:latin typeface="Times New Roman" pitchFamily="18" charset="0"/>
              <a:cs typeface="Times New Roman" pitchFamily="18" charset="0"/>
            </a:endParaRPr>
          </a:p>
          <a:p>
            <a:pPr marL="0" indent="256032">
              <a:spcBef>
                <a:spcPts val="0"/>
              </a:spcBef>
              <a:buNone/>
            </a:pPr>
            <a:r>
              <a:rPr lang="ru-RU" sz="2800" b="1" dirty="0" smtClean="0">
                <a:latin typeface="Times New Roman" pitchFamily="18" charset="0"/>
                <a:cs typeface="Times New Roman" pitchFamily="18" charset="0"/>
              </a:rPr>
              <a:t>Нервная </a:t>
            </a:r>
            <a:r>
              <a:rPr lang="ru-RU" sz="2800" b="1" dirty="0" smtClean="0">
                <a:latin typeface="Times New Roman" pitchFamily="18" charset="0"/>
                <a:cs typeface="Times New Roman" pitchFamily="18" charset="0"/>
              </a:rPr>
              <a:t>система </a:t>
            </a:r>
            <a:r>
              <a:rPr lang="ru-RU" sz="2800" dirty="0" smtClean="0">
                <a:latin typeface="Times New Roman" pitchFamily="18" charset="0"/>
                <a:cs typeface="Times New Roman" pitchFamily="18" charset="0"/>
              </a:rPr>
              <a:t>включает центральную, периферическую, симпатическую. </a:t>
            </a:r>
            <a:endParaRPr lang="ru-RU" sz="2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6226196"/>
          </a:xfrm>
        </p:spPr>
        <p:txBody>
          <a:bodyPr>
            <a:normAutofit fontScale="90000"/>
          </a:bodyPr>
          <a:lstStyle/>
          <a:p>
            <a:pPr indent="457200"/>
            <a:r>
              <a:rPr lang="ru-RU" sz="2400" b="0" dirty="0" smtClean="0">
                <a:solidFill>
                  <a:schemeClr val="tx1"/>
                </a:solidFill>
                <a:effectLst/>
                <a:latin typeface="Times New Roman" pitchFamily="18" charset="0"/>
                <a:cs typeface="Times New Roman" pitchFamily="18" charset="0"/>
              </a:rPr>
              <a:t>Насекомые имеют наружный скелет. Он представляет собой плотный </a:t>
            </a:r>
            <a:r>
              <a:rPr lang="ru-RU" sz="2400" b="0" dirty="0" err="1" smtClean="0">
                <a:solidFill>
                  <a:schemeClr val="tx1"/>
                </a:solidFill>
                <a:effectLst/>
                <a:latin typeface="Times New Roman" pitchFamily="18" charset="0"/>
                <a:cs typeface="Times New Roman" pitchFamily="18" charset="0"/>
              </a:rPr>
              <a:t>хитинообразный</a:t>
            </a:r>
            <a:r>
              <a:rPr lang="ru-RU" sz="2400" b="0" dirty="0" smtClean="0">
                <a:solidFill>
                  <a:schemeClr val="tx1"/>
                </a:solidFill>
                <a:effectLst/>
                <a:latin typeface="Times New Roman" pitchFamily="18" charset="0"/>
                <a:cs typeface="Times New Roman" pitchFamily="18" charset="0"/>
              </a:rPr>
              <a:t> слой, который предохраняет тело насекомого от механических повреждений, проникновения вредных веществ, предохраняет тело насекомого от испарения. К наружному скелету прикрепляются мышцы, что увеличивает плотность в 3 раза по сравнению с человеком. Тело насекомого построено по двубоковой симметрии, т.е. если мысленно разделить тело вдоль посередине плоскостью, то правая его половина будет как бы зеркальным отражением левой. При осмотре насекомого со всех сторон видно, что тело разделено на серию члеников или сегментов. </a:t>
            </a:r>
            <a:r>
              <a:rPr lang="ru-RU" sz="2400" b="0" i="1" dirty="0">
                <a:effectLst/>
                <a:latin typeface="Times New Roman" pitchFamily="18" charset="0"/>
                <a:cs typeface="Times New Roman" pitchFamily="18" charset="0"/>
              </a:rPr>
              <a:t/>
            </a:r>
            <a:br>
              <a:rPr lang="ru-RU" sz="2400" b="0" i="1" dirty="0">
                <a:effectLst/>
                <a:latin typeface="Times New Roman" pitchFamily="18" charset="0"/>
                <a:cs typeface="Times New Roman" pitchFamily="18" charset="0"/>
              </a:rPr>
            </a:br>
            <a:r>
              <a:rPr lang="ru-RU" sz="2400" i="1" dirty="0">
                <a:effectLst/>
                <a:latin typeface="Times New Roman" pitchFamily="18" charset="0"/>
                <a:cs typeface="Times New Roman" pitchFamily="18" charset="0"/>
              </a:rPr>
              <a:t>Тело насекомых состоит из </a:t>
            </a: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головы</a:t>
            </a:r>
            <a:r>
              <a:rPr lang="ru-RU" sz="2400" i="1" dirty="0">
                <a:effectLst/>
                <a:latin typeface="Times New Roman" pitchFamily="18" charset="0"/>
                <a:cs typeface="Times New Roman" pitchFamily="18" charset="0"/>
              </a:rPr>
              <a:t>, </a:t>
            </a:r>
            <a:r>
              <a:rPr lang="ru-RU" sz="2400" i="1" dirty="0" smtClean="0">
                <a:effectLst/>
                <a:latin typeface="Times New Roman" pitchFamily="18" charset="0"/>
                <a:cs typeface="Times New Roman" pitchFamily="18" charset="0"/>
              </a:rPr>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груди, </a:t>
            </a:r>
            <a:br>
              <a:rPr lang="ru-RU" sz="2400" i="1" dirty="0" smtClean="0">
                <a:effectLst/>
                <a:latin typeface="Times New Roman" pitchFamily="18" charset="0"/>
                <a:cs typeface="Times New Roman" pitchFamily="18" charset="0"/>
              </a:rPr>
            </a:br>
            <a:r>
              <a:rPr lang="ru-RU" sz="2400" i="1" dirty="0" smtClean="0">
                <a:effectLst/>
                <a:latin typeface="Times New Roman" pitchFamily="18" charset="0"/>
                <a:cs typeface="Times New Roman" pitchFamily="18" charset="0"/>
              </a:rPr>
              <a:t>брюшка.</a:t>
            </a:r>
            <a:r>
              <a:rPr lang="ru-RU" sz="2000" dirty="0">
                <a:effectLst/>
                <a:latin typeface="Times New Roman" pitchFamily="18" charset="0"/>
                <a:cs typeface="Times New Roman" pitchFamily="18" charset="0"/>
              </a:rPr>
              <a:t/>
            </a:r>
            <a:br>
              <a:rPr lang="ru-RU" sz="2000" dirty="0">
                <a:effectLst/>
                <a:latin typeface="Times New Roman" pitchFamily="18" charset="0"/>
                <a:cs typeface="Times New Roman" pitchFamily="18" charset="0"/>
              </a:rPr>
            </a:br>
            <a:endParaRPr lang="ru-RU" sz="2000" dirty="0">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 </a:t>
            </a:r>
            <a:r>
              <a:rPr lang="ru-RU" dirty="0" smtClean="0">
                <a:effectLst/>
                <a:latin typeface="Times New Roman" pitchFamily="18" charset="0"/>
                <a:cs typeface="Times New Roman" pitchFamily="18" charset="0"/>
              </a:rPr>
              <a:t>Жизненный цикл насекомых</a:t>
            </a:r>
            <a:endParaRPr lang="ru-RU" dirty="0">
              <a:effectLst/>
              <a:latin typeface="Times New Roman" pitchFamily="18" charset="0"/>
              <a:cs typeface="Times New Roman" pitchFamily="18" charset="0"/>
            </a:endParaRPr>
          </a:p>
        </p:txBody>
      </p:sp>
      <p:sp>
        <p:nvSpPr>
          <p:cNvPr id="2" name="Содержимое 1"/>
          <p:cNvSpPr>
            <a:spLocks noGrp="1"/>
          </p:cNvSpPr>
          <p:nvPr>
            <p:ph sz="quarter" idx="1"/>
          </p:nvPr>
        </p:nvSpPr>
        <p:spPr>
          <a:xfrm>
            <a:off x="500034" y="1481328"/>
            <a:ext cx="8186766" cy="5090944"/>
          </a:xfrm>
        </p:spPr>
        <p:txBody>
          <a:bodyPr>
            <a:normAutofit/>
          </a:bodyPr>
          <a:lstStyle/>
          <a:p>
            <a:pPr marL="0" indent="256032">
              <a:spcBef>
                <a:spcPts val="0"/>
              </a:spcBef>
              <a:buNone/>
            </a:pPr>
            <a:r>
              <a:rPr lang="ru-RU" dirty="0" smtClean="0">
                <a:latin typeface="Times New Roman" pitchFamily="18" charset="0"/>
                <a:cs typeface="Times New Roman" pitchFamily="18" charset="0"/>
              </a:rPr>
              <a:t>Жизненный цикл любого насекомого начинается с яйца, в котором личинка проходит эмбриональный период развития. Яйца образуются в яйцевых трубках яичников самки. После созревания яиц самки откладывает их по одному или группами на субстрат (</a:t>
            </a:r>
            <a:r>
              <a:rPr lang="ru-RU" dirty="0" smtClean="0">
                <a:latin typeface="Times New Roman" pitchFamily="18" charset="0"/>
                <a:cs typeface="Times New Roman" pitchFamily="18" charset="0"/>
              </a:rPr>
              <a:t>листья</a:t>
            </a:r>
            <a:r>
              <a:rPr lang="ru-RU" dirty="0" smtClean="0">
                <a:latin typeface="Times New Roman" pitchFamily="18" charset="0"/>
                <a:cs typeface="Times New Roman" pitchFamily="18" charset="0"/>
              </a:rPr>
              <a:t>, стебли, бутоны, плоды растений, почву и т.п.). Иногда яйца развиваются в теле самки, и происходит живорождение (паразитические мухи – </a:t>
            </a:r>
            <a:r>
              <a:rPr lang="ru-RU" dirty="0" err="1" smtClean="0">
                <a:latin typeface="Times New Roman" pitchFamily="18" charset="0"/>
                <a:cs typeface="Times New Roman" pitchFamily="18" charset="0"/>
              </a:rPr>
              <a:t>тахины</a:t>
            </a:r>
            <a:r>
              <a:rPr lang="ru-RU" dirty="0" smtClean="0">
                <a:latin typeface="Times New Roman" pitchFamily="18" charset="0"/>
                <a:cs typeface="Times New Roman" pitchFamily="18" charset="0"/>
              </a:rPr>
              <a:t> и др.). </a:t>
            </a:r>
            <a:endParaRPr lang="ru-RU"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285720" y="214290"/>
            <a:ext cx="8401080" cy="6357982"/>
          </a:xfrm>
        </p:spPr>
        <p:txBody>
          <a:bodyPr>
            <a:normAutofit/>
          </a:bodyPr>
          <a:lstStyle/>
          <a:p>
            <a:pPr marL="0" indent="256032">
              <a:spcBef>
                <a:spcPts val="0"/>
              </a:spcBef>
              <a:buNone/>
            </a:pPr>
            <a:r>
              <a:rPr lang="ru-RU" dirty="0" smtClean="0">
                <a:latin typeface="Times New Roman" pitchFamily="18" charset="0"/>
                <a:cs typeface="Times New Roman" pitchFamily="18" charset="0"/>
              </a:rPr>
              <a:t>Яйца бывают разнообразной формы: </a:t>
            </a:r>
          </a:p>
          <a:p>
            <a:pPr marL="0" indent="256032">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овальные; </a:t>
            </a:r>
            <a:endParaRPr lang="ru-RU" dirty="0" smtClean="0">
              <a:latin typeface="Times New Roman" pitchFamily="18" charset="0"/>
              <a:cs typeface="Times New Roman" pitchFamily="18" charset="0"/>
            </a:endParaRPr>
          </a:p>
          <a:p>
            <a:pPr marL="0" indent="256032">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шаровидные (медведка); </a:t>
            </a:r>
            <a:endParaRPr lang="ru-RU" dirty="0" smtClean="0">
              <a:latin typeface="Times New Roman" pitchFamily="18" charset="0"/>
              <a:cs typeface="Times New Roman" pitchFamily="18" charset="0"/>
            </a:endParaRPr>
          </a:p>
          <a:p>
            <a:pPr marL="0" indent="256032">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удлиненные (кузнечик); </a:t>
            </a:r>
            <a:endParaRPr lang="ru-RU" dirty="0" smtClean="0">
              <a:latin typeface="Times New Roman" pitchFamily="18" charset="0"/>
              <a:cs typeface="Times New Roman" pitchFamily="18" charset="0"/>
            </a:endParaRPr>
          </a:p>
          <a:p>
            <a:pPr marL="0" indent="256032">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полушаровидные (бабочки совки); </a:t>
            </a:r>
            <a:endParaRPr lang="ru-RU" dirty="0" smtClean="0">
              <a:latin typeface="Times New Roman" pitchFamily="18" charset="0"/>
              <a:cs typeface="Times New Roman" pitchFamily="18" charset="0"/>
            </a:endParaRPr>
          </a:p>
          <a:p>
            <a:pPr marL="0" indent="256032">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стебельчатые (</a:t>
            </a:r>
            <a:r>
              <a:rPr lang="ru-RU" dirty="0" err="1" smtClean="0">
                <a:latin typeface="Times New Roman" pitchFamily="18" charset="0"/>
                <a:cs typeface="Times New Roman" pitchFamily="18" charset="0"/>
              </a:rPr>
              <a:t>листоблошки</a:t>
            </a:r>
            <a:r>
              <a:rPr lang="ru-RU" dirty="0" smtClean="0">
                <a:latin typeface="Times New Roman" pitchFamily="18" charset="0"/>
                <a:cs typeface="Times New Roman" pitchFamily="18" charset="0"/>
              </a:rPr>
              <a:t>, златоглазки); </a:t>
            </a:r>
            <a:endParaRPr lang="ru-RU" dirty="0" smtClean="0">
              <a:latin typeface="Times New Roman" pitchFamily="18" charset="0"/>
              <a:cs typeface="Times New Roman" pitchFamily="18" charset="0"/>
            </a:endParaRPr>
          </a:p>
          <a:p>
            <a:pPr marL="0" indent="256032">
              <a:spcBef>
                <a:spcPts val="0"/>
              </a:spcBef>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боченковидные</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кувшиновидные</a:t>
            </a:r>
            <a:r>
              <a:rPr lang="ru-RU" dirty="0" smtClean="0">
                <a:latin typeface="Times New Roman" pitchFamily="18" charset="0"/>
                <a:cs typeface="Times New Roman" pitchFamily="18" charset="0"/>
              </a:rPr>
              <a:t> (клопы</a:t>
            </a:r>
            <a:r>
              <a:rPr lang="ru-RU" dirty="0" smtClean="0">
                <a:latin typeface="Times New Roman" pitchFamily="18" charset="0"/>
                <a:cs typeface="Times New Roman" pitchFamily="18" charset="0"/>
              </a:rPr>
              <a:t>);</a:t>
            </a:r>
          </a:p>
          <a:p>
            <a:pPr marL="0" indent="256032">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бобововидные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трипсы</a:t>
            </a:r>
            <a:r>
              <a:rPr lang="ru-RU" dirty="0" smtClean="0">
                <a:latin typeface="Times New Roman" pitchFamily="18" charset="0"/>
                <a:cs typeface="Times New Roman" pitchFamily="18" charset="0"/>
              </a:rPr>
              <a:t>, пилильщик</a:t>
            </a:r>
            <a:r>
              <a:rPr lang="ru-RU" dirty="0" smtClean="0">
                <a:latin typeface="Times New Roman" pitchFamily="18" charset="0"/>
                <a:cs typeface="Times New Roman" pitchFamily="18" charset="0"/>
              </a:rPr>
              <a:t>);</a:t>
            </a:r>
          </a:p>
          <a:p>
            <a:pPr marL="0" indent="256032">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бутылковидные</a:t>
            </a:r>
            <a:r>
              <a:rPr lang="ru-RU" dirty="0" smtClean="0">
                <a:latin typeface="Times New Roman" pitchFamily="18" charset="0"/>
                <a:cs typeface="Times New Roman" pitchFamily="18" charset="0"/>
              </a:rPr>
              <a:t> (бабочки белянки); </a:t>
            </a:r>
            <a:endParaRPr lang="ru-RU" dirty="0" smtClean="0">
              <a:latin typeface="Times New Roman" pitchFamily="18" charset="0"/>
              <a:cs typeface="Times New Roman" pitchFamily="18" charset="0"/>
            </a:endParaRPr>
          </a:p>
          <a:p>
            <a:pPr marL="0" indent="256032">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веретеновидные (мухи). </a:t>
            </a:r>
            <a:endParaRPr lang="ru-RU" dirty="0" smtClean="0">
              <a:latin typeface="Times New Roman" pitchFamily="18" charset="0"/>
              <a:cs typeface="Times New Roman" pitchFamily="18" charset="0"/>
            </a:endParaRPr>
          </a:p>
          <a:p>
            <a:pPr marL="0" indent="256032">
              <a:spcBef>
                <a:spcPts val="0"/>
              </a:spcBef>
              <a:buNone/>
            </a:pPr>
            <a:r>
              <a:rPr lang="ru-RU" dirty="0" smtClean="0">
                <a:latin typeface="Times New Roman" pitchFamily="18" charset="0"/>
                <a:cs typeface="Times New Roman" pitchFamily="18" charset="0"/>
              </a:rPr>
              <a:t>Размножаются </a:t>
            </a:r>
            <a:r>
              <a:rPr lang="ru-RU" dirty="0" smtClean="0">
                <a:latin typeface="Times New Roman" pitchFamily="18" charset="0"/>
                <a:cs typeface="Times New Roman" pitchFamily="18" charset="0"/>
              </a:rPr>
              <a:t>насекомые половым путем с участием самцов и самок; лишь у небольшого числа видов возможет и партеногенез. </a:t>
            </a:r>
            <a:endParaRPr lang="ru-RU"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ипы яиц.png"/>
          <p:cNvPicPr>
            <a:picLocks noGrp="1" noChangeAspect="1"/>
          </p:cNvPicPr>
          <p:nvPr>
            <p:ph sz="quarter" idx="1"/>
          </p:nvPr>
        </p:nvPicPr>
        <p:blipFill>
          <a:blip r:embed="rId2"/>
          <a:stretch>
            <a:fillRect/>
          </a:stretch>
        </p:blipFill>
        <p:spPr>
          <a:xfrm>
            <a:off x="516255" y="1048544"/>
            <a:ext cx="7940040" cy="42672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285720" y="214290"/>
            <a:ext cx="8401080" cy="5793001"/>
          </a:xfrm>
        </p:spPr>
        <p:txBody>
          <a:bodyPr>
            <a:normAutofit/>
          </a:bodyPr>
          <a:lstStyle/>
          <a:p>
            <a:pPr marL="0" indent="256032">
              <a:spcBef>
                <a:spcPts val="0"/>
              </a:spcBef>
              <a:buNone/>
            </a:pPr>
            <a:r>
              <a:rPr lang="ru-RU" sz="3200" dirty="0" smtClean="0">
                <a:latin typeface="Times New Roman" pitchFamily="18" charset="0"/>
                <a:cs typeface="Times New Roman" pitchFamily="18" charset="0"/>
              </a:rPr>
              <a:t>Насекомые откладывают яйца по одиночке или группами, вертикально или горизонтально. </a:t>
            </a:r>
            <a:endParaRPr lang="ru-RU" sz="3200" dirty="0" smtClean="0">
              <a:latin typeface="Times New Roman" pitchFamily="18" charset="0"/>
              <a:cs typeface="Times New Roman" pitchFamily="18" charset="0"/>
            </a:endParaRPr>
          </a:p>
          <a:p>
            <a:pPr marL="0" indent="256032">
              <a:spcBef>
                <a:spcPts val="0"/>
              </a:spcBef>
              <a:buNone/>
            </a:pPr>
            <a:r>
              <a:rPr lang="ru-RU" sz="3200" dirty="0" smtClean="0">
                <a:latin typeface="Times New Roman" pitchFamily="18" charset="0"/>
                <a:cs typeface="Times New Roman" pitchFamily="18" charset="0"/>
              </a:rPr>
              <a:t>Различают </a:t>
            </a:r>
            <a:r>
              <a:rPr lang="ru-RU" sz="3200" dirty="0" smtClean="0">
                <a:latin typeface="Times New Roman" pitchFamily="18" charset="0"/>
                <a:cs typeface="Times New Roman" pitchFamily="18" charset="0"/>
              </a:rPr>
              <a:t>открытые и защищенные кладки яиц (погружены в ткань растения; кубышки саранчовых в почве; яйца тараканов и богомолов в </a:t>
            </a:r>
            <a:r>
              <a:rPr lang="ru-RU" sz="3200" dirty="0" err="1" smtClean="0">
                <a:latin typeface="Times New Roman" pitchFamily="18" charset="0"/>
                <a:cs typeface="Times New Roman" pitchFamily="18" charset="0"/>
              </a:rPr>
              <a:t>оотеках</a:t>
            </a:r>
            <a:r>
              <a:rPr lang="ru-RU" sz="3200" dirty="0" smtClean="0">
                <a:latin typeface="Times New Roman" pitchFamily="18" charset="0"/>
                <a:cs typeface="Times New Roman" pitchFamily="18" charset="0"/>
              </a:rPr>
              <a:t>; кладки бабочек, покрытые сверху волосками).</a:t>
            </a:r>
            <a:endParaRPr lang="ru-RU" sz="32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sz="quarter" idx="1"/>
          </p:nvPr>
        </p:nvPicPr>
        <p:blipFill>
          <a:blip r:embed="rId2"/>
          <a:srcRect/>
          <a:stretch>
            <a:fillRect/>
          </a:stretch>
        </p:blipFill>
        <p:spPr bwMode="auto">
          <a:xfrm>
            <a:off x="714348" y="428604"/>
            <a:ext cx="7929618" cy="594721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285720" y="285728"/>
            <a:ext cx="8443914" cy="6286544"/>
          </a:xfrm>
        </p:spPr>
        <p:txBody>
          <a:bodyPr>
            <a:normAutofit/>
          </a:bodyPr>
          <a:lstStyle/>
          <a:p>
            <a:pPr marL="0" indent="256032">
              <a:lnSpc>
                <a:spcPct val="110000"/>
              </a:lnSpc>
              <a:spcBef>
                <a:spcPts val="0"/>
              </a:spcBef>
              <a:buNone/>
            </a:pPr>
            <a:r>
              <a:rPr lang="ru-RU" dirty="0" smtClean="0">
                <a:latin typeface="Times New Roman" pitchFamily="18" charset="0"/>
                <a:cs typeface="Times New Roman" pitchFamily="18" charset="0"/>
              </a:rPr>
              <a:t>Развивающаяся особь претерпевает в течение жизни существенную перестройку своей морфологической организации и особенностей биологии. Поэтому возникает дифференциация постэмбрионального периода развития по крайней мере на две фазы – личиночную и взрослую, </a:t>
            </a:r>
            <a:r>
              <a:rPr lang="ru-RU" dirty="0" err="1" smtClean="0">
                <a:latin typeface="Times New Roman" pitchFamily="18" charset="0"/>
                <a:cs typeface="Times New Roman" pitchFamily="18" charset="0"/>
              </a:rPr>
              <a:t>имагинальную</a:t>
            </a:r>
            <a:r>
              <a:rPr lang="ru-RU" dirty="0" smtClean="0">
                <a:latin typeface="Times New Roman" pitchFamily="18" charset="0"/>
                <a:cs typeface="Times New Roman" pitchFamily="18" charset="0"/>
              </a:rPr>
              <a:t>. В фазе личинки происходит рост и развитие особи, а в фазе имаго – размножение и расселение. Между этими двумя фазами может быть промежуточная фаза – куколка. Различают два типа метаморфоза – неполное и полное превращение</a:t>
            </a:r>
            <a:r>
              <a:rPr lang="ru-RU" dirty="0" smtClean="0"/>
              <a:t>. </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неполное превращие.jpg"/>
          <p:cNvPicPr>
            <a:picLocks noGrp="1" noChangeAspect="1"/>
          </p:cNvPicPr>
          <p:nvPr>
            <p:ph sz="quarter" idx="1"/>
          </p:nvPr>
        </p:nvPicPr>
        <p:blipFill>
          <a:blip r:embed="rId2"/>
          <a:stretch>
            <a:fillRect/>
          </a:stretch>
        </p:blipFill>
        <p:spPr>
          <a:xfrm>
            <a:off x="1143000" y="1751012"/>
            <a:ext cx="6096000" cy="4572000"/>
          </a:xfrm>
        </p:spPr>
      </p:pic>
      <p:sp>
        <p:nvSpPr>
          <p:cNvPr id="5" name="Прямоугольник 4"/>
          <p:cNvSpPr/>
          <p:nvPr/>
        </p:nvSpPr>
        <p:spPr>
          <a:xfrm>
            <a:off x="500034" y="357166"/>
            <a:ext cx="7500990" cy="1200329"/>
          </a:xfrm>
          <a:prstGeom prst="rect">
            <a:avLst/>
          </a:prstGeom>
        </p:spPr>
        <p:txBody>
          <a:bodyPr wrap="square">
            <a:spAutoFit/>
          </a:bodyPr>
          <a:lstStyle/>
          <a:p>
            <a:r>
              <a:rPr lang="ru-RU" dirty="0" smtClean="0">
                <a:latin typeface="Times New Roman" pitchFamily="18" charset="0"/>
                <a:cs typeface="Times New Roman" pitchFamily="18" charset="0"/>
              </a:rPr>
              <a:t>Личинки </a:t>
            </a:r>
            <a:r>
              <a:rPr lang="ru-RU" b="1" dirty="0" smtClean="0">
                <a:latin typeface="Times New Roman" pitchFamily="18" charset="0"/>
                <a:cs typeface="Times New Roman" pitchFamily="18" charset="0"/>
              </a:rPr>
              <a:t>насекомых</a:t>
            </a:r>
            <a:r>
              <a:rPr lang="ru-RU" dirty="0" smtClean="0">
                <a:latin typeface="Times New Roman" pitchFamily="18" charset="0"/>
                <a:cs typeface="Times New Roman" pitchFamily="18" charset="0"/>
              </a:rPr>
              <a:t> с </a:t>
            </a:r>
            <a:r>
              <a:rPr lang="ru-RU" b="1" dirty="0" smtClean="0">
                <a:latin typeface="Times New Roman" pitchFamily="18" charset="0"/>
                <a:cs typeface="Times New Roman" pitchFamily="18" charset="0"/>
              </a:rPr>
              <a:t>неполным</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превращением</a:t>
            </a:r>
            <a:r>
              <a:rPr lang="ru-RU" dirty="0" smtClean="0">
                <a:latin typeface="Times New Roman" pitchFamily="18" charset="0"/>
                <a:cs typeface="Times New Roman" pitchFamily="18" charset="0"/>
              </a:rPr>
              <a:t> внешне сходны со взрослыми особями и, подобно последним, имеют сложные глаза, такие же, как у взрослых, ротовые органы и в более старших возрастах — хорошо выраженные наружные зачатки крыльев.</a:t>
            </a:r>
            <a:endParaRPr lang="ru-RU"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sz="quarter" idx="1"/>
          </p:nvPr>
        </p:nvPicPr>
        <p:blipFill>
          <a:blip r:embed="rId2"/>
          <a:srcRect/>
          <a:stretch>
            <a:fillRect/>
          </a:stretch>
        </p:blipFill>
        <p:spPr bwMode="auto">
          <a:xfrm>
            <a:off x="-62" y="857233"/>
            <a:ext cx="9144061" cy="514353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
          </p:nvPr>
        </p:nvSpPr>
        <p:spPr>
          <a:xfrm>
            <a:off x="214282" y="357166"/>
            <a:ext cx="8472518" cy="6500834"/>
          </a:xfrm>
        </p:spPr>
        <p:txBody>
          <a:bodyPr>
            <a:normAutofit/>
          </a:bodyPr>
          <a:lstStyle/>
          <a:p>
            <a:pPr marL="0" indent="342900" fontAlgn="base">
              <a:lnSpc>
                <a:spcPct val="110000"/>
              </a:lnSpc>
              <a:spcBef>
                <a:spcPts val="0"/>
              </a:spcBef>
              <a:buNone/>
            </a:pPr>
            <a:r>
              <a:rPr lang="ru-RU" b="1" dirty="0" smtClean="0">
                <a:latin typeface="Times New Roman" pitchFamily="18" charset="0"/>
                <a:cs typeface="Times New Roman" pitchFamily="18" charset="0"/>
              </a:rPr>
              <a:t>Современная система класса насекомых</a:t>
            </a:r>
            <a:endParaRPr lang="ru-RU" dirty="0" smtClean="0">
              <a:latin typeface="Times New Roman" pitchFamily="18" charset="0"/>
              <a:cs typeface="Times New Roman" pitchFamily="18" charset="0"/>
            </a:endParaRPr>
          </a:p>
          <a:p>
            <a:pPr marL="0" indent="342900" fontAlgn="base">
              <a:lnSpc>
                <a:spcPct val="110000"/>
              </a:lnSpc>
              <a:spcBef>
                <a:spcPts val="0"/>
              </a:spcBef>
              <a:buNone/>
            </a:pPr>
            <a:r>
              <a:rPr lang="ru-RU" dirty="0" smtClean="0">
                <a:latin typeface="Times New Roman" pitchFamily="18" charset="0"/>
                <a:cs typeface="Times New Roman" pitchFamily="18" charset="0"/>
              </a:rPr>
              <a:t>В настоящее время класс насекомых (</a:t>
            </a:r>
            <a:r>
              <a:rPr lang="ru-RU" dirty="0" err="1" smtClean="0">
                <a:latin typeface="Times New Roman" pitchFamily="18" charset="0"/>
                <a:cs typeface="Times New Roman" pitchFamily="18" charset="0"/>
              </a:rPr>
              <a:t>Insecta</a:t>
            </a:r>
            <a:r>
              <a:rPr lang="ru-RU" dirty="0" smtClean="0">
                <a:latin typeface="Times New Roman" pitchFamily="18" charset="0"/>
                <a:cs typeface="Times New Roman" pitchFamily="18" charset="0"/>
              </a:rPr>
              <a:t>) делится на два подкласса, включающих в себя 34 отряда со многими промежуточными единицами (4 </a:t>
            </a:r>
            <a:r>
              <a:rPr lang="ru-RU" dirty="0" err="1" smtClean="0">
                <a:latin typeface="Times New Roman" pitchFamily="18" charset="0"/>
                <a:cs typeface="Times New Roman" pitchFamily="18" charset="0"/>
              </a:rPr>
              <a:t>инфракласса</a:t>
            </a:r>
            <a:r>
              <a:rPr lang="ru-RU" dirty="0" smtClean="0">
                <a:latin typeface="Times New Roman" pitchFamily="18" charset="0"/>
                <a:cs typeface="Times New Roman" pitchFamily="18" charset="0"/>
              </a:rPr>
              <a:t>, два отдела и 5 </a:t>
            </a:r>
            <a:r>
              <a:rPr lang="ru-RU" dirty="0" err="1" smtClean="0">
                <a:latin typeface="Times New Roman" pitchFamily="18" charset="0"/>
                <a:cs typeface="Times New Roman" pitchFamily="18" charset="0"/>
              </a:rPr>
              <a:t>надотрядов</a:t>
            </a:r>
            <a:r>
              <a:rPr lang="ru-RU" dirty="0" smtClean="0">
                <a:latin typeface="Times New Roman" pitchFamily="18" charset="0"/>
                <a:cs typeface="Times New Roman" pitchFamily="18" charset="0"/>
              </a:rPr>
              <a:t>).</a:t>
            </a:r>
          </a:p>
          <a:p>
            <a:pPr marL="0" indent="342900" fontAlgn="base">
              <a:lnSpc>
                <a:spcPct val="110000"/>
              </a:lnSpc>
              <a:spcBef>
                <a:spcPts val="0"/>
              </a:spcBef>
              <a:buNone/>
            </a:pPr>
            <a:r>
              <a:rPr lang="ru-RU" dirty="0" smtClean="0">
                <a:latin typeface="Times New Roman" pitchFamily="18" charset="0"/>
                <a:cs typeface="Times New Roman" pitchFamily="18" charset="0"/>
              </a:rPr>
              <a:t>В целом классификация насекомых может быть представлена в таком виде:</a:t>
            </a:r>
          </a:p>
          <a:p>
            <a:pPr marL="0" indent="342900" fontAlgn="base">
              <a:lnSpc>
                <a:spcPct val="110000"/>
              </a:lnSpc>
              <a:spcBef>
                <a:spcPts val="0"/>
              </a:spcBef>
              <a:buNone/>
            </a:pPr>
            <a:r>
              <a:rPr lang="ru-RU" b="1" u="sng" dirty="0" smtClean="0">
                <a:latin typeface="Times New Roman" pitchFamily="18" charset="0"/>
                <a:cs typeface="Times New Roman" pitchFamily="18" charset="0"/>
              </a:rPr>
              <a:t>I. Подкласс низшие, или первичнобескрылые — </a:t>
            </a:r>
            <a:r>
              <a:rPr lang="ru-RU" b="1" u="sng" dirty="0" err="1" smtClean="0">
                <a:latin typeface="Times New Roman" pitchFamily="18" charset="0"/>
                <a:cs typeface="Times New Roman" pitchFamily="18" charset="0"/>
              </a:rPr>
              <a:t>Apterygota</a:t>
            </a:r>
            <a:endParaRPr lang="ru-RU" dirty="0" smtClean="0">
              <a:latin typeface="Times New Roman" pitchFamily="18" charset="0"/>
              <a:cs typeface="Times New Roman" pitchFamily="18" charset="0"/>
            </a:endParaRPr>
          </a:p>
          <a:p>
            <a:pPr marL="0" indent="342900" fontAlgn="base">
              <a:lnSpc>
                <a:spcPct val="110000"/>
              </a:lnSpc>
              <a:spcBef>
                <a:spcPts val="0"/>
              </a:spcBef>
              <a:buNone/>
            </a:pPr>
            <a:r>
              <a:rPr lang="ru-RU" b="1" dirty="0" smtClean="0">
                <a:latin typeface="Times New Roman" pitchFamily="18" charset="0"/>
                <a:cs typeface="Times New Roman" pitchFamily="18" charset="0"/>
              </a:rPr>
              <a:t>А. </a:t>
            </a:r>
            <a:r>
              <a:rPr lang="ru-RU" b="1" dirty="0" err="1" smtClean="0">
                <a:latin typeface="Times New Roman" pitchFamily="18" charset="0"/>
                <a:cs typeface="Times New Roman" pitchFamily="18" charset="0"/>
              </a:rPr>
              <a:t>Инфракласс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энтогнатные</a:t>
            </a:r>
            <a:r>
              <a:rPr lang="ru-RU" b="1" dirty="0" smtClean="0">
                <a:latin typeface="Times New Roman" pitchFamily="18" charset="0"/>
                <a:cs typeface="Times New Roman" pitchFamily="18" charset="0"/>
              </a:rPr>
              <a:t> — </a:t>
            </a:r>
            <a:r>
              <a:rPr lang="ru-RU" b="1" dirty="0" err="1" smtClean="0">
                <a:latin typeface="Times New Roman" pitchFamily="18" charset="0"/>
                <a:cs typeface="Times New Roman" pitchFamily="18" charset="0"/>
              </a:rPr>
              <a:t>Entognatha</a:t>
            </a:r>
            <a:endParaRPr lang="ru-RU" dirty="0" smtClean="0">
              <a:latin typeface="Times New Roman" pitchFamily="18" charset="0"/>
              <a:cs typeface="Times New Roman" pitchFamily="18" charset="0"/>
            </a:endParaRPr>
          </a:p>
          <a:p>
            <a:pPr marL="0" indent="342900" fontAlgn="base">
              <a:lnSpc>
                <a:spcPct val="110000"/>
              </a:lnSpc>
              <a:spcBef>
                <a:spcPts val="0"/>
              </a:spcBef>
              <a:buNone/>
            </a:pPr>
            <a:r>
              <a:rPr lang="ru-RU" dirty="0" smtClean="0">
                <a:latin typeface="Times New Roman" pitchFamily="18" charset="0"/>
                <a:cs typeface="Times New Roman" pitchFamily="18" charset="0"/>
              </a:rPr>
              <a:t>1) Отряд </a:t>
            </a:r>
            <a:r>
              <a:rPr lang="ru-RU" dirty="0" err="1" smtClean="0">
                <a:latin typeface="Times New Roman" pitchFamily="18" charset="0"/>
                <a:cs typeface="Times New Roman" pitchFamily="18" charset="0"/>
              </a:rPr>
              <a:t>протуры</a:t>
            </a:r>
            <a:r>
              <a:rPr lang="ru-RU" dirty="0" smtClean="0">
                <a:latin typeface="Times New Roman" pitchFamily="18" charset="0"/>
                <a:cs typeface="Times New Roman" pitchFamily="18" charset="0"/>
              </a:rPr>
              <a:t>, или бессяжковые — </a:t>
            </a:r>
            <a:r>
              <a:rPr lang="ru-RU" dirty="0" err="1" smtClean="0">
                <a:latin typeface="Times New Roman" pitchFamily="18" charset="0"/>
                <a:cs typeface="Times New Roman" pitchFamily="18" charset="0"/>
              </a:rPr>
              <a:t>Protura</a:t>
            </a:r>
            <a:endParaRPr lang="ru-RU" dirty="0" smtClean="0">
              <a:latin typeface="Times New Roman" pitchFamily="18" charset="0"/>
              <a:cs typeface="Times New Roman" pitchFamily="18" charset="0"/>
            </a:endParaRPr>
          </a:p>
          <a:p>
            <a:pPr marL="0" indent="342900" fontAlgn="base">
              <a:lnSpc>
                <a:spcPct val="110000"/>
              </a:lnSpc>
              <a:spcBef>
                <a:spcPts val="0"/>
              </a:spcBef>
              <a:buNone/>
            </a:pPr>
            <a:r>
              <a:rPr lang="ru-RU" dirty="0" smtClean="0">
                <a:latin typeface="Times New Roman" pitchFamily="18" charset="0"/>
                <a:cs typeface="Times New Roman" pitchFamily="18" charset="0"/>
              </a:rPr>
              <a:t>2) Отряд </a:t>
            </a:r>
            <a:r>
              <a:rPr lang="ru-RU" dirty="0" err="1" smtClean="0">
                <a:latin typeface="Times New Roman" pitchFamily="18" charset="0"/>
                <a:cs typeface="Times New Roman" pitchFamily="18" charset="0"/>
              </a:rPr>
              <a:t>подуры</a:t>
            </a:r>
            <a:r>
              <a:rPr lang="ru-RU" dirty="0" smtClean="0">
                <a:latin typeface="Times New Roman" pitchFamily="18" charset="0"/>
                <a:cs typeface="Times New Roman" pitchFamily="18" charset="0"/>
              </a:rPr>
              <a:t>, или ногохвостки — </a:t>
            </a:r>
            <a:r>
              <a:rPr lang="ru-RU" dirty="0" err="1" smtClean="0">
                <a:latin typeface="Times New Roman" pitchFamily="18" charset="0"/>
                <a:cs typeface="Times New Roman" pitchFamily="18" charset="0"/>
              </a:rPr>
              <a:t>Podura</a:t>
            </a:r>
            <a:endParaRPr lang="ru-RU" dirty="0" smtClean="0">
              <a:latin typeface="Times New Roman" pitchFamily="18" charset="0"/>
              <a:cs typeface="Times New Roman" pitchFamily="18" charset="0"/>
            </a:endParaRPr>
          </a:p>
          <a:p>
            <a:pPr marL="0" indent="342900" fontAlgn="base">
              <a:lnSpc>
                <a:spcPct val="110000"/>
              </a:lnSpc>
              <a:spcBef>
                <a:spcPts val="0"/>
              </a:spcBef>
              <a:buNone/>
            </a:pPr>
            <a:r>
              <a:rPr lang="ru-RU" dirty="0" smtClean="0">
                <a:latin typeface="Times New Roman" pitchFamily="18" charset="0"/>
                <a:cs typeface="Times New Roman" pitchFamily="18" charset="0"/>
              </a:rPr>
              <a:t>3) Отряд </a:t>
            </a:r>
            <a:r>
              <a:rPr lang="ru-RU" dirty="0" err="1" smtClean="0">
                <a:latin typeface="Times New Roman" pitchFamily="18" charset="0"/>
                <a:cs typeface="Times New Roman" pitchFamily="18" charset="0"/>
              </a:rPr>
              <a:t>диплуры</a:t>
            </a:r>
            <a:r>
              <a:rPr lang="ru-RU" dirty="0" smtClean="0">
                <a:latin typeface="Times New Roman" pitchFamily="18" charset="0"/>
                <a:cs typeface="Times New Roman" pitchFamily="18" charset="0"/>
              </a:rPr>
              <a:t>, или двухвостки — </a:t>
            </a:r>
            <a:r>
              <a:rPr lang="ru-RU" dirty="0" err="1" smtClean="0">
                <a:latin typeface="Times New Roman" pitchFamily="18" charset="0"/>
                <a:cs typeface="Times New Roman" pitchFamily="18" charset="0"/>
              </a:rPr>
              <a:t>Diplura</a:t>
            </a:r>
            <a:endParaRPr lang="ru-RU" dirty="0" smtClean="0">
              <a:latin typeface="Times New Roman" pitchFamily="18" charset="0"/>
              <a:cs typeface="Times New Roman" pitchFamily="18" charset="0"/>
            </a:endParaRPr>
          </a:p>
          <a:p>
            <a:pPr marL="0" indent="342900" fontAlgn="base">
              <a:lnSpc>
                <a:spcPct val="120000"/>
              </a:lnSpc>
              <a:spcBef>
                <a:spcPts val="0"/>
              </a:spcBef>
              <a:buNone/>
            </a:pPr>
            <a:r>
              <a:rPr lang="ru-RU" b="1" dirty="0" smtClean="0">
                <a:latin typeface="Times New Roman" pitchFamily="18" charset="0"/>
                <a:cs typeface="Times New Roman" pitchFamily="18" charset="0"/>
              </a:rPr>
              <a:t>Б. </a:t>
            </a:r>
            <a:r>
              <a:rPr lang="ru-RU" b="1" dirty="0" err="1" smtClean="0">
                <a:latin typeface="Times New Roman" pitchFamily="18" charset="0"/>
                <a:cs typeface="Times New Roman" pitchFamily="18" charset="0"/>
              </a:rPr>
              <a:t>Инфракласс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тизануровые</a:t>
            </a:r>
            <a:r>
              <a:rPr lang="ru-RU"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Thysanurata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4)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тизануры</a:t>
            </a:r>
            <a:r>
              <a:rPr lang="ru-RU" dirty="0" smtClean="0">
                <a:latin typeface="Times New Roman" pitchFamily="18" charset="0"/>
                <a:cs typeface="Times New Roman" pitchFamily="18" charset="0"/>
              </a:rPr>
              <a:t>, или щетинохвостки — </a:t>
            </a:r>
            <a:r>
              <a:rPr lang="en-US" dirty="0" err="1" smtClean="0">
                <a:latin typeface="Times New Roman" pitchFamily="18" charset="0"/>
                <a:cs typeface="Times New Roman" pitchFamily="18" charset="0"/>
              </a:rPr>
              <a:t>Thysanura</a:t>
            </a:r>
            <a:endParaRPr lang="en-US" dirty="0" smtClean="0">
              <a:latin typeface="Times New Roman" pitchFamily="18" charset="0"/>
              <a:cs typeface="Times New Roman" pitchFamily="18" charset="0"/>
            </a:endParaRP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214282" y="428604"/>
            <a:ext cx="8472518" cy="6429396"/>
          </a:xfrm>
        </p:spPr>
        <p:txBody>
          <a:bodyPr>
            <a:normAutofit fontScale="92500" lnSpcReduction="20000"/>
          </a:bodyPr>
          <a:lstStyle/>
          <a:p>
            <a:pPr marL="0" indent="342900" fontAlgn="base">
              <a:lnSpc>
                <a:spcPct val="120000"/>
              </a:lnSpc>
              <a:spcBef>
                <a:spcPts val="0"/>
              </a:spcBef>
              <a:buNone/>
            </a:pPr>
            <a:r>
              <a:rPr lang="en-US" b="1" u="sng" dirty="0" smtClean="0">
                <a:latin typeface="Times New Roman" pitchFamily="18" charset="0"/>
                <a:cs typeface="Times New Roman" pitchFamily="18" charset="0"/>
              </a:rPr>
              <a:t>II. </a:t>
            </a:r>
            <a:r>
              <a:rPr lang="ru-RU" b="1" u="sng" dirty="0" smtClean="0">
                <a:latin typeface="Times New Roman" pitchFamily="18" charset="0"/>
                <a:cs typeface="Times New Roman" pitchFamily="18" charset="0"/>
              </a:rPr>
              <a:t>Подкласс высшие, или крылатые — </a:t>
            </a:r>
            <a:r>
              <a:rPr lang="en-US" b="1" u="sng" dirty="0" err="1" smtClean="0">
                <a:latin typeface="Times New Roman" pitchFamily="18" charset="0"/>
                <a:cs typeface="Times New Roman" pitchFamily="18" charset="0"/>
              </a:rPr>
              <a:t>Pterygota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ru-RU" b="1" u="sng" dirty="0" smtClean="0">
                <a:latin typeface="Times New Roman" pitchFamily="18" charset="0"/>
                <a:cs typeface="Times New Roman" pitchFamily="18" charset="0"/>
              </a:rPr>
              <a:t>Отдел с неполным превращением — </a:t>
            </a:r>
            <a:r>
              <a:rPr lang="en-US" b="1" u="sng" dirty="0" err="1" smtClean="0">
                <a:latin typeface="Times New Roman" pitchFamily="18" charset="0"/>
                <a:cs typeface="Times New Roman" pitchFamily="18" charset="0"/>
              </a:rPr>
              <a:t>Hemimetabola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ru-RU" b="1" dirty="0" err="1" smtClean="0">
                <a:latin typeface="Times New Roman" pitchFamily="18" charset="0"/>
                <a:cs typeface="Times New Roman" pitchFamily="18" charset="0"/>
              </a:rPr>
              <a:t>Надотряд</a:t>
            </a:r>
            <a:r>
              <a:rPr lang="ru-RU" b="1" dirty="0" smtClean="0">
                <a:latin typeface="Times New Roman" pitchFamily="18" charset="0"/>
                <a:cs typeface="Times New Roman" pitchFamily="18" charset="0"/>
              </a:rPr>
              <a:t> эфемероидные — </a:t>
            </a:r>
            <a:r>
              <a:rPr lang="en-US" b="1" dirty="0" err="1" smtClean="0">
                <a:latin typeface="Times New Roman" pitchFamily="18" charset="0"/>
                <a:cs typeface="Times New Roman" pitchFamily="18" charset="0"/>
              </a:rPr>
              <a:t>Ephemeroidea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5) </a:t>
            </a:r>
            <a:r>
              <a:rPr lang="ru-RU" dirty="0" smtClean="0">
                <a:latin typeface="Times New Roman" pitchFamily="18" charset="0"/>
                <a:cs typeface="Times New Roman" pitchFamily="18" charset="0"/>
              </a:rPr>
              <a:t>Отряд поденки — </a:t>
            </a:r>
            <a:r>
              <a:rPr lang="en-US" dirty="0" err="1" smtClean="0">
                <a:latin typeface="Times New Roman" pitchFamily="18" charset="0"/>
                <a:cs typeface="Times New Roman" pitchFamily="18" charset="0"/>
              </a:rPr>
              <a:t>Ephemeroptera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ru-RU" b="1" dirty="0" err="1" smtClean="0">
                <a:latin typeface="Times New Roman" pitchFamily="18" charset="0"/>
                <a:cs typeface="Times New Roman" pitchFamily="18" charset="0"/>
              </a:rPr>
              <a:t>Надотряд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одонатоидные</a:t>
            </a:r>
            <a:r>
              <a:rPr lang="ru-RU"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Odonatoidea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6) </a:t>
            </a:r>
            <a:r>
              <a:rPr lang="ru-RU" dirty="0" smtClean="0">
                <a:latin typeface="Times New Roman" pitchFamily="18" charset="0"/>
                <a:cs typeface="Times New Roman" pitchFamily="18" charset="0"/>
              </a:rPr>
              <a:t>Отряд стрекозы — </a:t>
            </a:r>
            <a:r>
              <a:rPr lang="en-US" dirty="0" err="1" smtClean="0">
                <a:latin typeface="Times New Roman" pitchFamily="18" charset="0"/>
                <a:cs typeface="Times New Roman" pitchFamily="18" charset="0"/>
              </a:rPr>
              <a:t>Odonatoptera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ru-RU" b="1" dirty="0" err="1" smtClean="0">
                <a:latin typeface="Times New Roman" pitchFamily="18" charset="0"/>
                <a:cs typeface="Times New Roman" pitchFamily="18" charset="0"/>
              </a:rPr>
              <a:t>Надотряд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ортоптероидные</a:t>
            </a:r>
            <a:r>
              <a:rPr lang="ru-RU"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Orthopteroidea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7)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таракановые</a:t>
            </a:r>
            <a:r>
              <a:rPr lang="ru-RU"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Blattoptera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8)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богомоловые</a:t>
            </a:r>
            <a:r>
              <a:rPr lang="ru-RU"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Manteoptera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9) </a:t>
            </a:r>
            <a:r>
              <a:rPr lang="ru-RU" dirty="0" smtClean="0">
                <a:latin typeface="Times New Roman" pitchFamily="18" charset="0"/>
                <a:cs typeface="Times New Roman" pitchFamily="18" charset="0"/>
              </a:rPr>
              <a:t>Отряд термиты — </a:t>
            </a:r>
            <a:r>
              <a:rPr lang="en-US" dirty="0" err="1" smtClean="0">
                <a:latin typeface="Times New Roman" pitchFamily="18" charset="0"/>
                <a:cs typeface="Times New Roman" pitchFamily="18" charset="0"/>
              </a:rPr>
              <a:t>Isoptera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10) </a:t>
            </a:r>
            <a:r>
              <a:rPr lang="ru-RU" dirty="0" smtClean="0">
                <a:latin typeface="Times New Roman" pitchFamily="18" charset="0"/>
                <a:cs typeface="Times New Roman" pitchFamily="18" charset="0"/>
              </a:rPr>
              <a:t>Отряд веснянки — </a:t>
            </a:r>
            <a:r>
              <a:rPr lang="en-US" dirty="0" err="1" smtClean="0">
                <a:latin typeface="Times New Roman" pitchFamily="18" charset="0"/>
                <a:cs typeface="Times New Roman" pitchFamily="18" charset="0"/>
              </a:rPr>
              <a:t>Piecoptera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11)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эмбии</a:t>
            </a:r>
            <a:r>
              <a:rPr lang="ru-RU"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Embioptera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12)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гриллоблаттиды</a:t>
            </a:r>
            <a:r>
              <a:rPr lang="ru-RU"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Grylloblattida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13) </a:t>
            </a:r>
            <a:r>
              <a:rPr lang="ru-RU" dirty="0" smtClean="0">
                <a:latin typeface="Times New Roman" pitchFamily="18" charset="0"/>
                <a:cs typeface="Times New Roman" pitchFamily="18" charset="0"/>
              </a:rPr>
              <a:t>Отряд палочники — </a:t>
            </a:r>
            <a:r>
              <a:rPr lang="en-US" dirty="0" err="1" smtClean="0">
                <a:latin typeface="Times New Roman" pitchFamily="18" charset="0"/>
                <a:cs typeface="Times New Roman" pitchFamily="18" charset="0"/>
              </a:rPr>
              <a:t>Phasmatoptera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14) </a:t>
            </a:r>
            <a:r>
              <a:rPr lang="ru-RU" dirty="0" smtClean="0">
                <a:latin typeface="Times New Roman" pitchFamily="18" charset="0"/>
                <a:cs typeface="Times New Roman" pitchFamily="18" charset="0"/>
              </a:rPr>
              <a:t>Отряд прямокрылые — </a:t>
            </a:r>
            <a:r>
              <a:rPr lang="en-US" dirty="0" err="1" smtClean="0">
                <a:latin typeface="Times New Roman" pitchFamily="18" charset="0"/>
                <a:cs typeface="Times New Roman" pitchFamily="18" charset="0"/>
              </a:rPr>
              <a:t>Orthoptera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15)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гемимериды</a:t>
            </a:r>
            <a:r>
              <a:rPr lang="ru-RU"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Hemimerida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16)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кожистокрылые</a:t>
            </a:r>
            <a:r>
              <a:rPr lang="ru-RU"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Dermaptera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17)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зораптеры</a:t>
            </a:r>
            <a:r>
              <a:rPr lang="ru-RU"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Zoraptera</a:t>
            </a:r>
            <a:endParaRPr lang="en-US"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21055abe8fd2deca4a4873442430235.jpeg"/>
          <p:cNvPicPr>
            <a:picLocks noGrp="1" noChangeAspect="1"/>
          </p:cNvPicPr>
          <p:nvPr>
            <p:ph sz="quarter" idx="1"/>
          </p:nvPr>
        </p:nvPicPr>
        <p:blipFill>
          <a:blip r:embed="rId2"/>
          <a:stretch>
            <a:fillRect/>
          </a:stretch>
        </p:blipFill>
        <p:spPr>
          <a:xfrm>
            <a:off x="857224" y="285728"/>
            <a:ext cx="7633852" cy="572539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28596" y="357166"/>
            <a:ext cx="8258204" cy="5650125"/>
          </a:xfrm>
        </p:spPr>
        <p:txBody>
          <a:bodyPr/>
          <a:lstStyle/>
          <a:p>
            <a:pPr fontAlgn="base">
              <a:buNone/>
            </a:pPr>
            <a:r>
              <a:rPr lang="ru-RU" b="1" dirty="0" err="1" smtClean="0">
                <a:latin typeface="Times New Roman" pitchFamily="18" charset="0"/>
                <a:cs typeface="Times New Roman" pitchFamily="18" charset="0"/>
              </a:rPr>
              <a:t>Надотряд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гемиптероидные</a:t>
            </a:r>
            <a:r>
              <a:rPr lang="ru-RU"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Hemipteroidea</a:t>
            </a:r>
            <a:endParaRPr lang="en-US" dirty="0" smtClean="0">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18) </a:t>
            </a:r>
            <a:r>
              <a:rPr lang="ru-RU" dirty="0" smtClean="0">
                <a:latin typeface="Times New Roman" pitchFamily="18" charset="0"/>
                <a:cs typeface="Times New Roman" pitchFamily="18" charset="0"/>
              </a:rPr>
              <a:t>Отряд сеноеды — </a:t>
            </a:r>
            <a:r>
              <a:rPr lang="en-US" dirty="0" err="1" smtClean="0">
                <a:latin typeface="Times New Roman" pitchFamily="18" charset="0"/>
                <a:cs typeface="Times New Roman" pitchFamily="18" charset="0"/>
              </a:rPr>
              <a:t>Psocoptera</a:t>
            </a:r>
            <a:endParaRPr lang="en-US" dirty="0" smtClean="0">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19) </a:t>
            </a:r>
            <a:r>
              <a:rPr lang="ru-RU" dirty="0" smtClean="0">
                <a:latin typeface="Times New Roman" pitchFamily="18" charset="0"/>
                <a:cs typeface="Times New Roman" pitchFamily="18" charset="0"/>
              </a:rPr>
              <a:t>Отряд пухоеды — </a:t>
            </a:r>
            <a:r>
              <a:rPr lang="en-US" dirty="0" err="1" smtClean="0">
                <a:latin typeface="Times New Roman" pitchFamily="18" charset="0"/>
                <a:cs typeface="Times New Roman" pitchFamily="18" charset="0"/>
              </a:rPr>
              <a:t>Mallophaga</a:t>
            </a:r>
            <a:endParaRPr lang="en-US" dirty="0" smtClean="0">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20) </a:t>
            </a:r>
            <a:r>
              <a:rPr lang="ru-RU" dirty="0" smtClean="0">
                <a:latin typeface="Times New Roman" pitchFamily="18" charset="0"/>
                <a:cs typeface="Times New Roman" pitchFamily="18" charset="0"/>
              </a:rPr>
              <a:t>Отряд вши — </a:t>
            </a:r>
            <a:r>
              <a:rPr lang="en-US" dirty="0" err="1" smtClean="0">
                <a:latin typeface="Times New Roman" pitchFamily="18" charset="0"/>
                <a:cs typeface="Times New Roman" pitchFamily="18" charset="0"/>
              </a:rPr>
              <a:t>Anoplura</a:t>
            </a:r>
            <a:endParaRPr lang="en-US" dirty="0" smtClean="0">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21) </a:t>
            </a:r>
            <a:r>
              <a:rPr lang="ru-RU" dirty="0" smtClean="0">
                <a:latin typeface="Times New Roman" pitchFamily="18" charset="0"/>
                <a:cs typeface="Times New Roman" pitchFamily="18" charset="0"/>
              </a:rPr>
              <a:t>Отряд равнокрылые — </a:t>
            </a:r>
            <a:r>
              <a:rPr lang="en-US" dirty="0" err="1" smtClean="0">
                <a:latin typeface="Times New Roman" pitchFamily="18" charset="0"/>
                <a:cs typeface="Times New Roman" pitchFamily="18" charset="0"/>
              </a:rPr>
              <a:t>Homoptera</a:t>
            </a:r>
            <a:endParaRPr lang="en-US" dirty="0" smtClean="0">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22) </a:t>
            </a:r>
            <a:r>
              <a:rPr lang="ru-RU" dirty="0" smtClean="0">
                <a:latin typeface="Times New Roman" pitchFamily="18" charset="0"/>
                <a:cs typeface="Times New Roman" pitchFamily="18" charset="0"/>
              </a:rPr>
              <a:t>Отряд клопы — </a:t>
            </a:r>
            <a:r>
              <a:rPr lang="en-US" dirty="0" err="1" smtClean="0">
                <a:latin typeface="Times New Roman" pitchFamily="18" charset="0"/>
                <a:cs typeface="Times New Roman" pitchFamily="18" charset="0"/>
              </a:rPr>
              <a:t>Hemiptera</a:t>
            </a:r>
            <a:endParaRPr lang="en-US" dirty="0" smtClean="0">
              <a:latin typeface="Times New Roman" pitchFamily="18" charset="0"/>
              <a:cs typeface="Times New Roman" pitchFamily="18" charset="0"/>
            </a:endParaRPr>
          </a:p>
          <a:p>
            <a:pPr fontAlgn="base">
              <a:buNone/>
            </a:pPr>
            <a:r>
              <a:rPr lang="en-US" dirty="0" smtClean="0">
                <a:latin typeface="Times New Roman" pitchFamily="18" charset="0"/>
                <a:cs typeface="Times New Roman" pitchFamily="18" charset="0"/>
              </a:rPr>
              <a:t>23)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трипсы</a:t>
            </a:r>
            <a:r>
              <a:rPr lang="ru-RU"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Thysanoptera</a:t>
            </a:r>
            <a:endParaRPr lang="en-US"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285720" y="285728"/>
            <a:ext cx="8401080" cy="6357982"/>
          </a:xfrm>
        </p:spPr>
        <p:txBody>
          <a:bodyPr>
            <a:normAutofit lnSpcReduction="10000"/>
          </a:bodyPr>
          <a:lstStyle/>
          <a:p>
            <a:pPr marL="0" indent="342900" fontAlgn="base">
              <a:lnSpc>
                <a:spcPct val="120000"/>
              </a:lnSpc>
              <a:spcBef>
                <a:spcPts val="0"/>
              </a:spcBef>
              <a:buNone/>
            </a:pPr>
            <a:r>
              <a:rPr lang="ru-RU" b="1" u="sng" dirty="0" smtClean="0">
                <a:latin typeface="Times New Roman" pitchFamily="18" charset="0"/>
                <a:cs typeface="Times New Roman" pitchFamily="18" charset="0"/>
              </a:rPr>
              <a:t>Отдел с полным превращением — </a:t>
            </a:r>
            <a:r>
              <a:rPr lang="en-US" b="1" u="sng" dirty="0" err="1" smtClean="0">
                <a:latin typeface="Times New Roman" pitchFamily="18" charset="0"/>
                <a:cs typeface="Times New Roman" pitchFamily="18" charset="0"/>
              </a:rPr>
              <a:t>Holometabola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ru-RU" b="1" dirty="0" err="1" smtClean="0">
                <a:latin typeface="Times New Roman" pitchFamily="18" charset="0"/>
                <a:cs typeface="Times New Roman" pitchFamily="18" charset="0"/>
              </a:rPr>
              <a:t>Надотряд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колеоптероидные</a:t>
            </a:r>
            <a:r>
              <a:rPr lang="ru-RU"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Coleopteroidea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24) </a:t>
            </a:r>
            <a:r>
              <a:rPr lang="ru-RU" dirty="0" smtClean="0">
                <a:latin typeface="Times New Roman" pitchFamily="18" charset="0"/>
                <a:cs typeface="Times New Roman" pitchFamily="18" charset="0"/>
              </a:rPr>
              <a:t>Отряд жуки — </a:t>
            </a:r>
            <a:r>
              <a:rPr lang="en-US" dirty="0" err="1" smtClean="0">
                <a:latin typeface="Times New Roman" pitchFamily="18" charset="0"/>
                <a:cs typeface="Times New Roman" pitchFamily="18" charset="0"/>
              </a:rPr>
              <a:t>Coleoptera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25) </a:t>
            </a:r>
            <a:r>
              <a:rPr lang="ru-RU" dirty="0" smtClean="0">
                <a:latin typeface="Times New Roman" pitchFamily="18" charset="0"/>
                <a:cs typeface="Times New Roman" pitchFamily="18" charset="0"/>
              </a:rPr>
              <a:t>Отряд веерокрылые — </a:t>
            </a:r>
            <a:r>
              <a:rPr lang="en-US" dirty="0" err="1" smtClean="0">
                <a:latin typeface="Times New Roman" pitchFamily="18" charset="0"/>
                <a:cs typeface="Times New Roman" pitchFamily="18" charset="0"/>
              </a:rPr>
              <a:t>Strepsiptera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ru-RU" b="1" dirty="0" err="1" smtClean="0">
                <a:latin typeface="Times New Roman" pitchFamily="18" charset="0"/>
                <a:cs typeface="Times New Roman" pitchFamily="18" charset="0"/>
              </a:rPr>
              <a:t>Надотряд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нейроптероидные</a:t>
            </a:r>
            <a:r>
              <a:rPr lang="ru-RU"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Neuropteroidea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26) </a:t>
            </a:r>
            <a:r>
              <a:rPr lang="ru-RU" dirty="0" smtClean="0">
                <a:latin typeface="Times New Roman" pitchFamily="18" charset="0"/>
                <a:cs typeface="Times New Roman" pitchFamily="18" charset="0"/>
              </a:rPr>
              <a:t>Отряд сетчатокрылые — </a:t>
            </a:r>
            <a:r>
              <a:rPr lang="en-US" dirty="0" err="1" smtClean="0">
                <a:latin typeface="Times New Roman" pitchFamily="18" charset="0"/>
                <a:cs typeface="Times New Roman" pitchFamily="18" charset="0"/>
              </a:rPr>
              <a:t>Neuroptera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27)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верблюдки</a:t>
            </a:r>
            <a:r>
              <a:rPr lang="ru-RU"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Raphidioptera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28) </a:t>
            </a:r>
            <a:r>
              <a:rPr lang="ru-RU" dirty="0" smtClean="0">
                <a:latin typeface="Times New Roman" pitchFamily="18" charset="0"/>
                <a:cs typeface="Times New Roman" pitchFamily="18" charset="0"/>
              </a:rPr>
              <a:t>Отряд большекрылые — </a:t>
            </a:r>
            <a:r>
              <a:rPr lang="en-US" dirty="0" err="1" smtClean="0">
                <a:latin typeface="Times New Roman" pitchFamily="18" charset="0"/>
                <a:cs typeface="Times New Roman" pitchFamily="18" charset="0"/>
              </a:rPr>
              <a:t>Megaloptera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ru-RU" b="1" dirty="0" err="1" smtClean="0">
                <a:latin typeface="Times New Roman" pitchFamily="18" charset="0"/>
                <a:cs typeface="Times New Roman" pitchFamily="18" charset="0"/>
              </a:rPr>
              <a:t>Надотряд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мекоптероидные</a:t>
            </a:r>
            <a:r>
              <a:rPr lang="ru-RU"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Mecopteroidea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29) </a:t>
            </a:r>
            <a:r>
              <a:rPr lang="ru-RU" dirty="0" smtClean="0">
                <a:latin typeface="Times New Roman" pitchFamily="18" charset="0"/>
                <a:cs typeface="Times New Roman" pitchFamily="18" charset="0"/>
              </a:rPr>
              <a:t>Отряд </a:t>
            </a:r>
            <a:r>
              <a:rPr lang="ru-RU" dirty="0" err="1" smtClean="0">
                <a:latin typeface="Times New Roman" pitchFamily="18" charset="0"/>
                <a:cs typeface="Times New Roman" pitchFamily="18" charset="0"/>
              </a:rPr>
              <a:t>скорпионовы</a:t>
            </a:r>
            <a:r>
              <a:rPr lang="ru-RU" dirty="0" smtClean="0">
                <a:latin typeface="Times New Roman" pitchFamily="18" charset="0"/>
                <a:cs typeface="Times New Roman" pitchFamily="18" charset="0"/>
              </a:rPr>
              <a:t> мухи — </a:t>
            </a:r>
            <a:r>
              <a:rPr lang="en-US" dirty="0" err="1" smtClean="0">
                <a:latin typeface="Times New Roman" pitchFamily="18" charset="0"/>
                <a:cs typeface="Times New Roman" pitchFamily="18" charset="0"/>
              </a:rPr>
              <a:t>Mecoptera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30) </a:t>
            </a:r>
            <a:r>
              <a:rPr lang="ru-RU" dirty="0" smtClean="0">
                <a:latin typeface="Times New Roman" pitchFamily="18" charset="0"/>
                <a:cs typeface="Times New Roman" pitchFamily="18" charset="0"/>
              </a:rPr>
              <a:t>Отряд ручейники — </a:t>
            </a:r>
            <a:r>
              <a:rPr lang="en-US" dirty="0" err="1" smtClean="0">
                <a:latin typeface="Times New Roman" pitchFamily="18" charset="0"/>
                <a:cs typeface="Times New Roman" pitchFamily="18" charset="0"/>
              </a:rPr>
              <a:t>Trichoptera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31) </a:t>
            </a:r>
            <a:r>
              <a:rPr lang="ru-RU" dirty="0" smtClean="0">
                <a:latin typeface="Times New Roman" pitchFamily="18" charset="0"/>
                <a:cs typeface="Times New Roman" pitchFamily="18" charset="0"/>
              </a:rPr>
              <a:t>Отряд бабочки — </a:t>
            </a:r>
            <a:r>
              <a:rPr lang="en-US" dirty="0" smtClean="0">
                <a:latin typeface="Times New Roman" pitchFamily="18" charset="0"/>
                <a:cs typeface="Times New Roman" pitchFamily="18" charset="0"/>
              </a:rPr>
              <a:t>Lepidoptera</a:t>
            </a:r>
          </a:p>
          <a:p>
            <a:pPr marL="0" indent="342900" fontAlgn="base">
              <a:lnSpc>
                <a:spcPct val="120000"/>
              </a:lnSpc>
              <a:spcBef>
                <a:spcPts val="0"/>
              </a:spcBef>
              <a:buNone/>
            </a:pPr>
            <a:r>
              <a:rPr lang="en-US" dirty="0" smtClean="0">
                <a:latin typeface="Times New Roman" pitchFamily="18" charset="0"/>
                <a:cs typeface="Times New Roman" pitchFamily="18" charset="0"/>
              </a:rPr>
              <a:t>32) </a:t>
            </a:r>
            <a:r>
              <a:rPr lang="ru-RU" dirty="0" smtClean="0">
                <a:latin typeface="Times New Roman" pitchFamily="18" charset="0"/>
                <a:cs typeface="Times New Roman" pitchFamily="18" charset="0"/>
              </a:rPr>
              <a:t>Отряд перепончатокрылые — </a:t>
            </a:r>
            <a:r>
              <a:rPr lang="en-US" dirty="0" smtClean="0">
                <a:latin typeface="Times New Roman" pitchFamily="18" charset="0"/>
                <a:cs typeface="Times New Roman" pitchFamily="18" charset="0"/>
              </a:rPr>
              <a:t>Hymenoptera</a:t>
            </a:r>
          </a:p>
          <a:p>
            <a:pPr marL="0" indent="342900" fontAlgn="base">
              <a:lnSpc>
                <a:spcPct val="120000"/>
              </a:lnSpc>
              <a:spcBef>
                <a:spcPts val="0"/>
              </a:spcBef>
              <a:buNone/>
            </a:pPr>
            <a:r>
              <a:rPr lang="en-US" dirty="0" smtClean="0">
                <a:latin typeface="Times New Roman" pitchFamily="18" charset="0"/>
                <a:cs typeface="Times New Roman" pitchFamily="18" charset="0"/>
              </a:rPr>
              <a:t>33) </a:t>
            </a:r>
            <a:r>
              <a:rPr lang="ru-RU" dirty="0" smtClean="0">
                <a:latin typeface="Times New Roman" pitchFamily="18" charset="0"/>
                <a:cs typeface="Times New Roman" pitchFamily="18" charset="0"/>
              </a:rPr>
              <a:t>Отряд блохи — </a:t>
            </a:r>
            <a:r>
              <a:rPr lang="en-US" dirty="0" err="1" smtClean="0">
                <a:latin typeface="Times New Roman" pitchFamily="18" charset="0"/>
                <a:cs typeface="Times New Roman" pitchFamily="18" charset="0"/>
              </a:rPr>
              <a:t>Aphaniptera</a:t>
            </a:r>
            <a:endParaRPr lang="en-US" dirty="0" smtClean="0">
              <a:latin typeface="Times New Roman" pitchFamily="18" charset="0"/>
              <a:cs typeface="Times New Roman" pitchFamily="18" charset="0"/>
            </a:endParaRPr>
          </a:p>
          <a:p>
            <a:pPr marL="0" indent="342900" fontAlgn="base">
              <a:lnSpc>
                <a:spcPct val="120000"/>
              </a:lnSpc>
              <a:spcBef>
                <a:spcPts val="0"/>
              </a:spcBef>
              <a:buNone/>
            </a:pPr>
            <a:r>
              <a:rPr lang="en-US" dirty="0" smtClean="0">
                <a:latin typeface="Times New Roman" pitchFamily="18" charset="0"/>
                <a:cs typeface="Times New Roman" pitchFamily="18" charset="0"/>
              </a:rPr>
              <a:t>34) </a:t>
            </a:r>
            <a:r>
              <a:rPr lang="ru-RU" dirty="0" smtClean="0">
                <a:latin typeface="Times New Roman" pitchFamily="18" charset="0"/>
                <a:cs typeface="Times New Roman" pitchFamily="18" charset="0"/>
              </a:rPr>
              <a:t>Отряд двукрылые — </a:t>
            </a:r>
            <a:r>
              <a:rPr lang="en-US" dirty="0" err="1" smtClean="0">
                <a:latin typeface="Times New Roman" pitchFamily="18" charset="0"/>
                <a:cs typeface="Times New Roman" pitchFamily="18" charset="0"/>
              </a:rPr>
              <a:t>Diptera</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428604"/>
            <a:ext cx="8401080" cy="5697559"/>
          </a:xfrm>
        </p:spPr>
        <p:txBody>
          <a:bodyPr>
            <a:normAutofit fontScale="77500" lnSpcReduction="20000"/>
          </a:bodyPr>
          <a:lstStyle/>
          <a:p>
            <a:pPr indent="342900" algn="ctr">
              <a:lnSpc>
                <a:spcPct val="120000"/>
              </a:lnSpc>
              <a:spcBef>
                <a:spcPts val="0"/>
              </a:spcBef>
              <a:buNone/>
            </a:pPr>
            <a:r>
              <a:rPr lang="ru-RU" sz="3600" b="1" i="1" dirty="0">
                <a:latin typeface="Times New Roman" pitchFamily="18" charset="0"/>
                <a:cs typeface="Times New Roman" pitchFamily="18" charset="0"/>
              </a:rPr>
              <a:t>Голова</a:t>
            </a:r>
            <a:endParaRPr lang="ru-RU" sz="3600" i="1" dirty="0">
              <a:latin typeface="Times New Roman" pitchFamily="18" charset="0"/>
              <a:cs typeface="Times New Roman" pitchFamily="18" charset="0"/>
            </a:endParaRPr>
          </a:p>
          <a:p>
            <a:pPr marL="0" indent="342900">
              <a:lnSpc>
                <a:spcPct val="120000"/>
              </a:lnSpc>
              <a:spcBef>
                <a:spcPts val="0"/>
              </a:spcBef>
              <a:buNone/>
            </a:pPr>
            <a:r>
              <a:rPr lang="ru-RU" sz="3300" dirty="0">
                <a:latin typeface="Times New Roman" pitchFamily="18" charset="0"/>
                <a:cs typeface="Times New Roman" pitchFamily="18" charset="0"/>
              </a:rPr>
              <a:t>Голова образована из шести плотно слитых передних сегментов тела. Она одета общей хитиновой капсулой и, как правило, подвижно сочленена с грудью. Голова может иметь различную форму. По ее обеим сторонам между глазами прикреплены усики, или антенны. Они служат для распознавания запахов, иногда для осязания и даже захвата пищи. Антенны состоят из отдельных члеников и имеют разнообразную величину и форму. Типы антенн и число члеников на них - важный признак при определении насекомых. На голове кроме антенн и глаз расположен ротовой аппарат, служащий насекомым для добывания пищи.</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latin typeface="Times New Roman" pitchFamily="18" charset="0"/>
                <a:cs typeface="Times New Roman" pitchFamily="18" charset="0"/>
              </a:rPr>
              <a:t>Типы постановки головы</a:t>
            </a:r>
            <a:endParaRPr lang="ru-RU" sz="2800" b="1" i="1" dirty="0">
              <a:latin typeface="Times New Roman" pitchFamily="18" charset="0"/>
              <a:cs typeface="Times New Roman" pitchFamily="18" charset="0"/>
            </a:endParaRPr>
          </a:p>
        </p:txBody>
      </p:sp>
      <p:pic>
        <p:nvPicPr>
          <p:cNvPr id="6" name="Содержимое 5" descr="типы ротовых аппаратов.jpg"/>
          <p:cNvPicPr>
            <a:picLocks noGrp="1" noChangeAspect="1"/>
          </p:cNvPicPr>
          <p:nvPr>
            <p:ph sz="quarter" idx="1"/>
          </p:nvPr>
        </p:nvPicPr>
        <p:blipFill>
          <a:blip r:embed="rId2"/>
          <a:stretch>
            <a:fillRect/>
          </a:stretch>
        </p:blipFill>
        <p:spPr>
          <a:xfrm>
            <a:off x="428596" y="1071546"/>
            <a:ext cx="8295791" cy="2928958"/>
          </a:xfrm>
        </p:spPr>
      </p:pic>
      <p:sp>
        <p:nvSpPr>
          <p:cNvPr id="7" name="TextBox 6"/>
          <p:cNvSpPr txBox="1"/>
          <p:nvPr/>
        </p:nvSpPr>
        <p:spPr>
          <a:xfrm>
            <a:off x="1142976" y="4214818"/>
            <a:ext cx="5786478" cy="1200329"/>
          </a:xfrm>
          <a:prstGeom prst="rect">
            <a:avLst/>
          </a:prstGeom>
          <a:noFill/>
        </p:spPr>
        <p:txBody>
          <a:bodyPr wrap="square" rtlCol="0">
            <a:spAutoFit/>
          </a:bodyPr>
          <a:lstStyle/>
          <a:p>
            <a:pPr marL="342900" indent="-342900">
              <a:buAutoNum type="arabicPeriod"/>
            </a:pPr>
            <a:r>
              <a:rPr lang="ru-RU" sz="2400" dirty="0" smtClean="0">
                <a:latin typeface="Times New Roman" pitchFamily="18" charset="0"/>
                <a:cs typeface="Times New Roman" pitchFamily="18" charset="0"/>
              </a:rPr>
              <a:t>Прогнатический (жужелицы)</a:t>
            </a:r>
            <a:endParaRPr lang="ru-RU" sz="2400" dirty="0" smtClean="0">
              <a:latin typeface="Times New Roman" pitchFamily="18" charset="0"/>
              <a:cs typeface="Times New Roman" pitchFamily="18" charset="0"/>
            </a:endParaRPr>
          </a:p>
          <a:p>
            <a:pPr marL="342900" indent="-342900">
              <a:buAutoNum type="arabicPeriod"/>
            </a:pPr>
            <a:r>
              <a:rPr lang="ru-RU" sz="2400" dirty="0" err="1" smtClean="0">
                <a:latin typeface="Times New Roman" pitchFamily="18" charset="0"/>
                <a:cs typeface="Times New Roman" pitchFamily="18" charset="0"/>
              </a:rPr>
              <a:t>Гипогнатический</a:t>
            </a:r>
            <a:r>
              <a:rPr lang="ru-RU" sz="2400" dirty="0" smtClean="0">
                <a:latin typeface="Times New Roman" pitchFamily="18" charset="0"/>
                <a:cs typeface="Times New Roman" pitchFamily="18" charset="0"/>
              </a:rPr>
              <a:t> (кузнечик)</a:t>
            </a:r>
            <a:endParaRPr lang="ru-RU" sz="2400" dirty="0" smtClean="0">
              <a:latin typeface="Times New Roman" pitchFamily="18" charset="0"/>
              <a:cs typeface="Times New Roman" pitchFamily="18" charset="0"/>
            </a:endParaRPr>
          </a:p>
          <a:p>
            <a:pPr marL="342900" indent="-342900">
              <a:buAutoNum type="arabicPeriod"/>
            </a:pPr>
            <a:r>
              <a:rPr lang="ru-RU" sz="2400" dirty="0" err="1" smtClean="0">
                <a:latin typeface="Times New Roman" pitchFamily="18" charset="0"/>
                <a:cs typeface="Times New Roman" pitchFamily="18" charset="0"/>
              </a:rPr>
              <a:t>Опистогнатический</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(тли)</a:t>
            </a:r>
            <a:endParaRPr lang="ru-RU"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500034" y="571480"/>
            <a:ext cx="8186766" cy="5435811"/>
          </a:xfrm>
        </p:spPr>
        <p:txBody>
          <a:bodyPr/>
          <a:lstStyle/>
          <a:p>
            <a:pPr marL="0" indent="256032">
              <a:spcBef>
                <a:spcPts val="0"/>
              </a:spcBef>
              <a:buNone/>
            </a:pPr>
            <a:r>
              <a:rPr lang="ru-RU" dirty="0" smtClean="0">
                <a:latin typeface="Times New Roman" pitchFamily="18" charset="0"/>
                <a:cs typeface="Times New Roman" pitchFamily="18" charset="0"/>
              </a:rPr>
              <a:t>На голове представлены </a:t>
            </a:r>
            <a:r>
              <a:rPr lang="ru-RU" dirty="0" err="1" smtClean="0">
                <a:latin typeface="Times New Roman" pitchFamily="18" charset="0"/>
                <a:cs typeface="Times New Roman" pitchFamily="18" charset="0"/>
              </a:rPr>
              <a:t>редуценты</a:t>
            </a:r>
            <a:r>
              <a:rPr lang="ru-RU" dirty="0" smtClean="0">
                <a:latin typeface="Times New Roman" pitchFamily="18" charset="0"/>
                <a:cs typeface="Times New Roman" pitchFamily="18" charset="0"/>
              </a:rPr>
              <a:t> 5 пар конечностей: 3 пары приближены к ротовому аппарату и образуют ротовой аппарат и 2 пары образуют усики (одна пара), они являются органами обоняния и осязания. Расположены на передней части головы по бокам лба между глазами или впереди них, обычно в хорошо </a:t>
            </a:r>
            <a:r>
              <a:rPr lang="ru-RU" dirty="0" smtClean="0">
                <a:latin typeface="Times New Roman" pitchFamily="18" charset="0"/>
                <a:cs typeface="Times New Roman" pitchFamily="18" charset="0"/>
              </a:rPr>
              <a:t>выраженных </a:t>
            </a:r>
            <a:r>
              <a:rPr lang="ru-RU" dirty="0" smtClean="0">
                <a:latin typeface="Times New Roman" pitchFamily="18" charset="0"/>
                <a:cs typeface="Times New Roman" pitchFamily="18" charset="0"/>
              </a:rPr>
              <a:t>усиковых </a:t>
            </a:r>
            <a:r>
              <a:rPr lang="ru-RU" dirty="0" smtClean="0">
                <a:latin typeface="Times New Roman" pitchFamily="18" charset="0"/>
                <a:cs typeface="Times New Roman" pitchFamily="18" charset="0"/>
              </a:rPr>
              <a:t>впадинах.</a:t>
            </a: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868346"/>
          </a:xfrm>
        </p:spPr>
        <p:txBody>
          <a:bodyPr>
            <a:normAutofit/>
          </a:bodyPr>
          <a:lstStyle/>
          <a:p>
            <a:r>
              <a:rPr lang="ru-RU" sz="3200" b="1" i="1" dirty="0" smtClean="0">
                <a:latin typeface="Times New Roman" pitchFamily="18" charset="0"/>
                <a:cs typeface="Times New Roman" pitchFamily="18" charset="0"/>
              </a:rPr>
              <a:t>Типы усиков</a:t>
            </a:r>
            <a:endParaRPr lang="ru-RU" sz="3200" b="1" i="1" dirty="0">
              <a:latin typeface="Times New Roman" pitchFamily="18" charset="0"/>
              <a:cs typeface="Times New Roman" pitchFamily="18" charset="0"/>
            </a:endParaRPr>
          </a:p>
        </p:txBody>
      </p:sp>
      <p:pic>
        <p:nvPicPr>
          <p:cNvPr id="6" name="Содержимое 5" descr="image014.jpg"/>
          <p:cNvPicPr>
            <a:picLocks noGrp="1" noChangeAspect="1"/>
          </p:cNvPicPr>
          <p:nvPr>
            <p:ph sz="quarter" idx="1"/>
          </p:nvPr>
        </p:nvPicPr>
        <p:blipFill>
          <a:blip r:embed="rId2"/>
          <a:stretch>
            <a:fillRect/>
          </a:stretch>
        </p:blipFill>
        <p:spPr>
          <a:xfrm>
            <a:off x="142844" y="1428736"/>
            <a:ext cx="7929593" cy="499793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511156"/>
          </a:xfrm>
        </p:spPr>
        <p:txBody>
          <a:bodyPr>
            <a:normAutofit fontScale="90000"/>
          </a:bodyPr>
          <a:lstStyle/>
          <a:p>
            <a:r>
              <a:rPr lang="ru-RU" b="1" dirty="0" smtClean="0"/>
              <a:t/>
            </a:r>
            <a:br>
              <a:rPr lang="ru-RU" b="1" dirty="0" smtClean="0"/>
            </a:br>
            <a:r>
              <a:rPr lang="ru-RU" dirty="0" smtClean="0"/>
              <a:t/>
            </a:r>
            <a:br>
              <a:rPr lang="ru-RU" dirty="0" smtClean="0"/>
            </a:br>
            <a:r>
              <a:rPr lang="ru-RU" sz="2800" b="1" i="1" dirty="0" smtClean="0">
                <a:latin typeface="Times New Roman" pitchFamily="18" charset="0"/>
                <a:cs typeface="Times New Roman" pitchFamily="18" charset="0"/>
              </a:rPr>
              <a:t>Ротовой аппарат</a:t>
            </a:r>
            <a:endParaRPr lang="ru-RU" dirty="0"/>
          </a:p>
        </p:txBody>
      </p:sp>
      <p:sp>
        <p:nvSpPr>
          <p:cNvPr id="3" name="Содержимое 2"/>
          <p:cNvSpPr>
            <a:spLocks noGrp="1"/>
          </p:cNvSpPr>
          <p:nvPr>
            <p:ph sz="quarter" idx="1"/>
          </p:nvPr>
        </p:nvSpPr>
        <p:spPr>
          <a:xfrm>
            <a:off x="428596" y="1571612"/>
            <a:ext cx="8258204" cy="5072098"/>
          </a:xfrm>
        </p:spPr>
        <p:txBody>
          <a:bodyPr>
            <a:noAutofit/>
          </a:bodyPr>
          <a:lstStyle/>
          <a:p>
            <a:pPr marL="0" indent="342900">
              <a:spcBef>
                <a:spcPts val="0"/>
              </a:spcBef>
              <a:buNone/>
            </a:pPr>
            <a:endParaRPr lang="ru-RU" sz="1800" dirty="0" smtClean="0">
              <a:latin typeface="Times New Roman" pitchFamily="18" charset="0"/>
              <a:cs typeface="Times New Roman" pitchFamily="18" charset="0"/>
            </a:endParaRPr>
          </a:p>
          <a:p>
            <a:pPr marL="0" indent="342900">
              <a:spcBef>
                <a:spcPts val="0"/>
              </a:spcBef>
              <a:buNone/>
            </a:pPr>
            <a:r>
              <a:rPr lang="ru-RU" sz="2800" dirty="0" smtClean="0">
                <a:latin typeface="Times New Roman" pitchFamily="18" charset="0"/>
                <a:cs typeface="Times New Roman" pitchFamily="18" charset="0"/>
              </a:rPr>
              <a:t>У </a:t>
            </a:r>
            <a:r>
              <a:rPr lang="ru-RU" sz="2800" dirty="0">
                <a:latin typeface="Times New Roman" pitchFamily="18" charset="0"/>
                <a:cs typeface="Times New Roman" pitchFamily="18" charset="0"/>
              </a:rPr>
              <a:t>насекомых ротовой аппарат имеет различное строение в зависимости от способа питания. Основным и более примитивным типом ротового аппарата являются грызущие ротовые органы, свойственные </a:t>
            </a:r>
            <a:r>
              <a:rPr lang="ru-RU" sz="2800" dirty="0" smtClean="0">
                <a:latin typeface="Times New Roman" pitchFamily="18" charset="0"/>
                <a:cs typeface="Times New Roman" pitchFamily="18" charset="0"/>
              </a:rPr>
              <a:t>большинству </a:t>
            </a:r>
            <a:r>
              <a:rPr lang="ru-RU" sz="2800" dirty="0" err="1" smtClean="0">
                <a:latin typeface="Times New Roman" pitchFamily="18" charset="0"/>
                <a:cs typeface="Times New Roman" pitchFamily="18" charset="0"/>
              </a:rPr>
              <a:t>насекомы</a:t>
            </a:r>
            <a:r>
              <a:rPr lang="ru-RU" sz="1800" dirty="0" err="1" smtClean="0">
                <a:latin typeface="Times New Roman" pitchFamily="18" charset="0"/>
                <a:cs typeface="Times New Roman" pitchFamily="18" charset="0"/>
              </a:rPr>
              <a:t>Х</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отовойаппарат.jpg"/>
          <p:cNvPicPr>
            <a:picLocks noGrp="1" noChangeAspect="1"/>
          </p:cNvPicPr>
          <p:nvPr>
            <p:ph sz="quarter" idx="1"/>
          </p:nvPr>
        </p:nvPicPr>
        <p:blipFill>
          <a:blip r:embed="rId2"/>
          <a:stretch>
            <a:fillRect/>
          </a:stretch>
        </p:blipFill>
        <p:spPr>
          <a:xfrm>
            <a:off x="500034" y="446464"/>
            <a:ext cx="8215370" cy="5893636"/>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286</TotalTime>
  <Words>1630</Words>
  <Application>Microsoft Office PowerPoint</Application>
  <PresentationFormat>Экран (4:3)</PresentationFormat>
  <Paragraphs>100</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Эркер</vt:lpstr>
      <vt:lpstr>Морфология насекомых</vt:lpstr>
      <vt:lpstr>Насекомые имеют наружный скелет. Он представляет собой плотный хитинообразный слой, который предохраняет тело насекомого от механических повреждений, проникновения вредных веществ, предохраняет тело насекомого от испарения. К наружному скелету прикрепляются мышцы, что увеличивает плотность в 3 раза по сравнению с человеком. Тело насекомого построено по двубоковой симметрии, т.е. если мысленно разделить тело вдоль посередине плоскостью, то правая его половина будет как бы зеркальным отражением левой. При осмотре насекомого со всех сторон видно, что тело разделено на серию члеников или сегментов.  Тело насекомых состоит из  головы,  груди,  брюшка. </vt:lpstr>
      <vt:lpstr>Слайд 3</vt:lpstr>
      <vt:lpstr>Слайд 4</vt:lpstr>
      <vt:lpstr>Типы постановки головы</vt:lpstr>
      <vt:lpstr>Слайд 6</vt:lpstr>
      <vt:lpstr>Типы усиков</vt:lpstr>
      <vt:lpstr>  Ротовой аппарат</vt:lpstr>
      <vt:lpstr>Слайд 9</vt:lpstr>
      <vt:lpstr>Слайд 10</vt:lpstr>
      <vt:lpstr>Слайд 11</vt:lpstr>
      <vt:lpstr>                                                              Грудь</vt:lpstr>
      <vt:lpstr>Ноги </vt:lpstr>
      <vt:lpstr>Слайд 14</vt:lpstr>
      <vt:lpstr>Крылья </vt:lpstr>
      <vt:lpstr>Слайд 16</vt:lpstr>
      <vt:lpstr>Брюшко </vt:lpstr>
      <vt:lpstr>Слайд 18</vt:lpstr>
      <vt:lpstr>Слайд 19</vt:lpstr>
      <vt:lpstr> Жизненный цикл насекомых</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Морфология насекомых</dc:title>
  <dc:creator>Оля</dc:creator>
  <cp:lastModifiedBy>Оля</cp:lastModifiedBy>
  <cp:revision>31</cp:revision>
  <dcterms:created xsi:type="dcterms:W3CDTF">2021-09-03T11:56:10Z</dcterms:created>
  <dcterms:modified xsi:type="dcterms:W3CDTF">2023-03-16T14:17:25Z</dcterms:modified>
</cp:coreProperties>
</file>